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3" r:id="rId2"/>
    <p:sldId id="283" r:id="rId3"/>
    <p:sldId id="261" r:id="rId4"/>
    <p:sldId id="262" r:id="rId5"/>
    <p:sldId id="273" r:id="rId6"/>
    <p:sldId id="274" r:id="rId7"/>
    <p:sldId id="271" r:id="rId8"/>
    <p:sldId id="264" r:id="rId9"/>
    <p:sldId id="267" r:id="rId10"/>
    <p:sldId id="284" r:id="rId11"/>
    <p:sldId id="266" r:id="rId12"/>
    <p:sldId id="276" r:id="rId13"/>
    <p:sldId id="269" r:id="rId14"/>
    <p:sldId id="277" r:id="rId15"/>
    <p:sldId id="275" r:id="rId16"/>
    <p:sldId id="279" r:id="rId17"/>
    <p:sldId id="285" r:id="rId18"/>
    <p:sldId id="281" r:id="rId19"/>
    <p:sldId id="282" r:id="rId20"/>
    <p:sldId id="256" r:id="rId21"/>
  </p:sldIdLst>
  <p:sldSz cx="9144000" cy="6858000" type="screen4x3"/>
  <p:notesSz cx="6858000" cy="90773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9C1D"/>
    <a:srgbClr val="019C1C"/>
    <a:srgbClr val="009301"/>
    <a:srgbClr val="008000"/>
    <a:srgbClr val="004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61" d="100"/>
          <a:sy n="61" d="100"/>
        </p:scale>
        <p:origin x="-1570" y="-57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A8F70E-4A4A-4CFC-8F71-F3DFEFF8C0BF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0F1876F7-3838-4B0F-9CA3-1EE9AE674D7D}">
      <dgm:prSet phldrT="[Text]"/>
      <dgm:spPr/>
      <dgm:t>
        <a:bodyPr/>
        <a:lstStyle/>
        <a:p>
          <a:r>
            <a:rPr lang="en-CA" b="1" u="sng" dirty="0" smtClean="0"/>
            <a:t>Personal Resource Supply </a:t>
          </a:r>
          <a:r>
            <a:rPr lang="en-CA" dirty="0" smtClean="0"/>
            <a:t>(time, energy, money)</a:t>
          </a:r>
        </a:p>
        <a:p>
          <a:r>
            <a:rPr lang="en-CA" dirty="0" smtClean="0"/>
            <a:t>-Both actual and perceived</a:t>
          </a:r>
          <a:endParaRPr lang="en-CA" dirty="0"/>
        </a:p>
      </dgm:t>
    </dgm:pt>
    <dgm:pt modelId="{BF6926AA-21E6-4F66-8652-51509B8C6474}" type="parTrans" cxnId="{FF35B59F-04D5-4FDF-A1C0-A97CE7E0803C}">
      <dgm:prSet/>
      <dgm:spPr/>
      <dgm:t>
        <a:bodyPr/>
        <a:lstStyle/>
        <a:p>
          <a:endParaRPr lang="en-CA"/>
        </a:p>
      </dgm:t>
    </dgm:pt>
    <dgm:pt modelId="{751D50EA-3E97-4A0C-882B-32F1906AF0E7}" type="sibTrans" cxnId="{FF35B59F-04D5-4FDF-A1C0-A97CE7E0803C}">
      <dgm:prSet/>
      <dgm:spPr/>
      <dgm:t>
        <a:bodyPr/>
        <a:lstStyle/>
        <a:p>
          <a:endParaRPr lang="en-CA"/>
        </a:p>
      </dgm:t>
    </dgm:pt>
    <dgm:pt modelId="{47AA71BD-C6B9-45ED-8D00-70608A08F409}">
      <dgm:prSet phldrT="[Text]"/>
      <dgm:spPr/>
      <dgm:t>
        <a:bodyPr/>
        <a:lstStyle/>
        <a:p>
          <a:r>
            <a:rPr lang="en-CA" b="1" u="sng" dirty="0" smtClean="0"/>
            <a:t>Demands on Resources</a:t>
          </a:r>
          <a:endParaRPr lang="en-CA" b="0" u="sng" dirty="0" smtClean="0"/>
        </a:p>
        <a:p>
          <a:r>
            <a:rPr lang="en-CA" b="0" dirty="0" smtClean="0"/>
            <a:t>- Required vs. Preferred</a:t>
          </a:r>
          <a:endParaRPr lang="en-CA" b="1" dirty="0"/>
        </a:p>
      </dgm:t>
    </dgm:pt>
    <dgm:pt modelId="{7A7BBFF8-8F77-4EC9-88A6-B42D02CCBC1E}" type="parTrans" cxnId="{18C9682A-B65E-44F7-860F-9AE56FEDEEE9}">
      <dgm:prSet/>
      <dgm:spPr/>
      <dgm:t>
        <a:bodyPr/>
        <a:lstStyle/>
        <a:p>
          <a:endParaRPr lang="en-CA"/>
        </a:p>
      </dgm:t>
    </dgm:pt>
    <dgm:pt modelId="{8115C0D6-6A77-4072-AA29-CD7A3FA61E81}" type="sibTrans" cxnId="{18C9682A-B65E-44F7-860F-9AE56FEDEEE9}">
      <dgm:prSet/>
      <dgm:spPr/>
      <dgm:t>
        <a:bodyPr/>
        <a:lstStyle/>
        <a:p>
          <a:endParaRPr lang="en-CA"/>
        </a:p>
      </dgm:t>
    </dgm:pt>
    <dgm:pt modelId="{40827F00-F5E0-4D40-8CF0-25AC23CF9E17}">
      <dgm:prSet phldrT="[Text]"/>
      <dgm:spPr/>
      <dgm:t>
        <a:bodyPr/>
        <a:lstStyle/>
        <a:p>
          <a:r>
            <a:rPr lang="en-CA" b="1" u="sng" dirty="0" smtClean="0"/>
            <a:t>Resource Allocation</a:t>
          </a:r>
        </a:p>
        <a:p>
          <a:r>
            <a:rPr lang="en-CA" dirty="0" smtClean="0"/>
            <a:t>-Deliberate choice of where, when, and how</a:t>
          </a:r>
          <a:endParaRPr lang="en-CA" dirty="0"/>
        </a:p>
      </dgm:t>
    </dgm:pt>
    <dgm:pt modelId="{4FE8F156-6A8D-4BBA-8C9A-41A5843AC860}" type="parTrans" cxnId="{C7146487-6AC3-4D47-AF87-57A59B9A5877}">
      <dgm:prSet/>
      <dgm:spPr/>
      <dgm:t>
        <a:bodyPr/>
        <a:lstStyle/>
        <a:p>
          <a:endParaRPr lang="en-CA"/>
        </a:p>
      </dgm:t>
    </dgm:pt>
    <dgm:pt modelId="{C5E78EB4-D851-45BA-B368-A8C37C4957BD}" type="sibTrans" cxnId="{C7146487-6AC3-4D47-AF87-57A59B9A5877}">
      <dgm:prSet/>
      <dgm:spPr/>
      <dgm:t>
        <a:bodyPr/>
        <a:lstStyle/>
        <a:p>
          <a:endParaRPr lang="en-CA"/>
        </a:p>
      </dgm:t>
    </dgm:pt>
    <dgm:pt modelId="{9625106E-D519-489F-9082-C26CAF4EC537}">
      <dgm:prSet phldrT="[Text]"/>
      <dgm:spPr/>
      <dgm:t>
        <a:bodyPr/>
        <a:lstStyle/>
        <a:p>
          <a:r>
            <a:rPr lang="en-CA" b="1" u="sng" dirty="0" smtClean="0"/>
            <a:t>Individual Outcomes</a:t>
          </a:r>
        </a:p>
        <a:p>
          <a:r>
            <a:rPr lang="en-CA" dirty="0" smtClean="0"/>
            <a:t>- Future resources, subjective well-being, Performance</a:t>
          </a:r>
          <a:endParaRPr lang="en-CA" dirty="0"/>
        </a:p>
      </dgm:t>
    </dgm:pt>
    <dgm:pt modelId="{BAED1883-B6D5-4438-AB1B-CD90B856929E}" type="parTrans" cxnId="{2AF26A16-A030-43DF-BA05-760809D87162}">
      <dgm:prSet/>
      <dgm:spPr/>
      <dgm:t>
        <a:bodyPr/>
        <a:lstStyle/>
        <a:p>
          <a:endParaRPr lang="en-CA"/>
        </a:p>
      </dgm:t>
    </dgm:pt>
    <dgm:pt modelId="{B419ED00-5C1A-4314-80DD-0A0248C5B17E}" type="sibTrans" cxnId="{2AF26A16-A030-43DF-BA05-760809D87162}">
      <dgm:prSet/>
      <dgm:spPr/>
      <dgm:t>
        <a:bodyPr/>
        <a:lstStyle/>
        <a:p>
          <a:endParaRPr lang="en-CA"/>
        </a:p>
      </dgm:t>
    </dgm:pt>
    <dgm:pt modelId="{811695EF-122D-49D5-AA33-600928D0EDEA}" type="pres">
      <dgm:prSet presAssocID="{02A8F70E-4A4A-4CFC-8F71-F3DFEFF8C0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6040AB6B-5683-4CB8-9C2F-C1ABBF1243F7}" type="pres">
      <dgm:prSet presAssocID="{02A8F70E-4A4A-4CFC-8F71-F3DFEFF8C0BF}" presName="cycle" presStyleCnt="0"/>
      <dgm:spPr/>
    </dgm:pt>
    <dgm:pt modelId="{A639855E-282C-4241-9D7B-E0BD34B16B41}" type="pres">
      <dgm:prSet presAssocID="{0F1876F7-3838-4B0F-9CA3-1EE9AE674D7D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1265465-827A-44D9-A222-15170DCC5D6E}" type="pres">
      <dgm:prSet presAssocID="{751D50EA-3E97-4A0C-882B-32F1906AF0E7}" presName="sibTransFirstNode" presStyleLbl="bgShp" presStyleIdx="0" presStyleCnt="1"/>
      <dgm:spPr/>
      <dgm:t>
        <a:bodyPr/>
        <a:lstStyle/>
        <a:p>
          <a:endParaRPr lang="en-CA"/>
        </a:p>
      </dgm:t>
    </dgm:pt>
    <dgm:pt modelId="{8155F2C0-C1DD-4308-99F2-61096FAFD06F}" type="pres">
      <dgm:prSet presAssocID="{47AA71BD-C6B9-45ED-8D00-70608A08F409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5A7E40B-1CCF-4C2B-9344-64E5B743DFDA}" type="pres">
      <dgm:prSet presAssocID="{40827F00-F5E0-4D40-8CF0-25AC23CF9E17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9EFED4C-A998-432C-B50C-CDEA2C92442D}" type="pres">
      <dgm:prSet presAssocID="{9625106E-D519-489F-9082-C26CAF4EC537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2AF26A16-A030-43DF-BA05-760809D87162}" srcId="{02A8F70E-4A4A-4CFC-8F71-F3DFEFF8C0BF}" destId="{9625106E-D519-489F-9082-C26CAF4EC537}" srcOrd="3" destOrd="0" parTransId="{BAED1883-B6D5-4438-AB1B-CD90B856929E}" sibTransId="{B419ED00-5C1A-4314-80DD-0A0248C5B17E}"/>
    <dgm:cxn modelId="{DD6B20EA-C84B-4F92-8379-CEE298F59FE3}" type="presOf" srcId="{9625106E-D519-489F-9082-C26CAF4EC537}" destId="{E9EFED4C-A998-432C-B50C-CDEA2C92442D}" srcOrd="0" destOrd="0" presId="urn:microsoft.com/office/officeart/2005/8/layout/cycle3"/>
    <dgm:cxn modelId="{95FFF46E-973D-43E2-9D85-E6DA0909E999}" type="presOf" srcId="{751D50EA-3E97-4A0C-882B-32F1906AF0E7}" destId="{61265465-827A-44D9-A222-15170DCC5D6E}" srcOrd="0" destOrd="0" presId="urn:microsoft.com/office/officeart/2005/8/layout/cycle3"/>
    <dgm:cxn modelId="{18C9682A-B65E-44F7-860F-9AE56FEDEEE9}" srcId="{02A8F70E-4A4A-4CFC-8F71-F3DFEFF8C0BF}" destId="{47AA71BD-C6B9-45ED-8D00-70608A08F409}" srcOrd="1" destOrd="0" parTransId="{7A7BBFF8-8F77-4EC9-88A6-B42D02CCBC1E}" sibTransId="{8115C0D6-6A77-4072-AA29-CD7A3FA61E81}"/>
    <dgm:cxn modelId="{93E8F47B-D478-40FC-AA91-DC0A86E5D7E5}" type="presOf" srcId="{0F1876F7-3838-4B0F-9CA3-1EE9AE674D7D}" destId="{A639855E-282C-4241-9D7B-E0BD34B16B41}" srcOrd="0" destOrd="0" presId="urn:microsoft.com/office/officeart/2005/8/layout/cycle3"/>
    <dgm:cxn modelId="{6568FB85-D4B3-4B1F-ABC1-788329A03B7A}" type="presOf" srcId="{02A8F70E-4A4A-4CFC-8F71-F3DFEFF8C0BF}" destId="{811695EF-122D-49D5-AA33-600928D0EDEA}" srcOrd="0" destOrd="0" presId="urn:microsoft.com/office/officeart/2005/8/layout/cycle3"/>
    <dgm:cxn modelId="{B7C91366-5CF6-4915-AE56-80D9753EE6C5}" type="presOf" srcId="{40827F00-F5E0-4D40-8CF0-25AC23CF9E17}" destId="{75A7E40B-1CCF-4C2B-9344-64E5B743DFDA}" srcOrd="0" destOrd="0" presId="urn:microsoft.com/office/officeart/2005/8/layout/cycle3"/>
    <dgm:cxn modelId="{45FB7BCB-10B4-453F-844D-D04C358AFB38}" type="presOf" srcId="{47AA71BD-C6B9-45ED-8D00-70608A08F409}" destId="{8155F2C0-C1DD-4308-99F2-61096FAFD06F}" srcOrd="0" destOrd="0" presId="urn:microsoft.com/office/officeart/2005/8/layout/cycle3"/>
    <dgm:cxn modelId="{FF35B59F-04D5-4FDF-A1C0-A97CE7E0803C}" srcId="{02A8F70E-4A4A-4CFC-8F71-F3DFEFF8C0BF}" destId="{0F1876F7-3838-4B0F-9CA3-1EE9AE674D7D}" srcOrd="0" destOrd="0" parTransId="{BF6926AA-21E6-4F66-8652-51509B8C6474}" sibTransId="{751D50EA-3E97-4A0C-882B-32F1906AF0E7}"/>
    <dgm:cxn modelId="{C7146487-6AC3-4D47-AF87-57A59B9A5877}" srcId="{02A8F70E-4A4A-4CFC-8F71-F3DFEFF8C0BF}" destId="{40827F00-F5E0-4D40-8CF0-25AC23CF9E17}" srcOrd="2" destOrd="0" parTransId="{4FE8F156-6A8D-4BBA-8C9A-41A5843AC860}" sibTransId="{C5E78EB4-D851-45BA-B368-A8C37C4957BD}"/>
    <dgm:cxn modelId="{92E9F82F-A65A-4705-847E-B04262FF788F}" type="presParOf" srcId="{811695EF-122D-49D5-AA33-600928D0EDEA}" destId="{6040AB6B-5683-4CB8-9C2F-C1ABBF1243F7}" srcOrd="0" destOrd="0" presId="urn:microsoft.com/office/officeart/2005/8/layout/cycle3"/>
    <dgm:cxn modelId="{6E18FFCF-E304-4ED6-A991-3920DB7A5050}" type="presParOf" srcId="{6040AB6B-5683-4CB8-9C2F-C1ABBF1243F7}" destId="{A639855E-282C-4241-9D7B-E0BD34B16B41}" srcOrd="0" destOrd="0" presId="urn:microsoft.com/office/officeart/2005/8/layout/cycle3"/>
    <dgm:cxn modelId="{5B5C8297-8791-4EB4-B160-E6A054433744}" type="presParOf" srcId="{6040AB6B-5683-4CB8-9C2F-C1ABBF1243F7}" destId="{61265465-827A-44D9-A222-15170DCC5D6E}" srcOrd="1" destOrd="0" presId="urn:microsoft.com/office/officeart/2005/8/layout/cycle3"/>
    <dgm:cxn modelId="{7DE0929F-33A1-4112-AB7B-C854180F259B}" type="presParOf" srcId="{6040AB6B-5683-4CB8-9C2F-C1ABBF1243F7}" destId="{8155F2C0-C1DD-4308-99F2-61096FAFD06F}" srcOrd="2" destOrd="0" presId="urn:microsoft.com/office/officeart/2005/8/layout/cycle3"/>
    <dgm:cxn modelId="{FD03FEE1-97E7-407B-BE74-19A501CED2C8}" type="presParOf" srcId="{6040AB6B-5683-4CB8-9C2F-C1ABBF1243F7}" destId="{75A7E40B-1CCF-4C2B-9344-64E5B743DFDA}" srcOrd="3" destOrd="0" presId="urn:microsoft.com/office/officeart/2005/8/layout/cycle3"/>
    <dgm:cxn modelId="{A9643F67-70E7-4B7A-B884-953427DD2FAB}" type="presParOf" srcId="{6040AB6B-5683-4CB8-9C2F-C1ABBF1243F7}" destId="{E9EFED4C-A998-432C-B50C-CDEA2C92442D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DD087A-7383-4BC4-959F-2B9A91602C5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F4499EA9-D8CA-426D-BB01-090A9F259AED}">
      <dgm:prSet phldrT="[Text]" custT="1"/>
      <dgm:spPr/>
      <dgm:t>
        <a:bodyPr/>
        <a:lstStyle/>
        <a:p>
          <a:r>
            <a:rPr lang="en-CA" sz="2000" b="1" dirty="0" smtClean="0"/>
            <a:t>Spiritual energy renewal</a:t>
          </a:r>
          <a:endParaRPr lang="en-CA" sz="2000" b="1" dirty="0" smtClean="0"/>
        </a:p>
        <a:p>
          <a:r>
            <a:rPr lang="en-CA" sz="2000" b="0" dirty="0" smtClean="0"/>
            <a:t>Sense </a:t>
          </a:r>
          <a:r>
            <a:rPr lang="en-CA" sz="2000" b="0" dirty="0" smtClean="0"/>
            <a:t>of </a:t>
          </a:r>
          <a:r>
            <a:rPr lang="en-CA" sz="2000" b="0" dirty="0" smtClean="0"/>
            <a:t>purpose, time with family</a:t>
          </a:r>
          <a:endParaRPr lang="en-CA" sz="2000" b="0" dirty="0"/>
        </a:p>
      </dgm:t>
    </dgm:pt>
    <dgm:pt modelId="{BA3622B7-D1BF-44AD-8133-AAA887EC7CF0}" type="parTrans" cxnId="{3EB1F80C-B3C2-4284-87B1-998417E3E5AE}">
      <dgm:prSet/>
      <dgm:spPr/>
      <dgm:t>
        <a:bodyPr/>
        <a:lstStyle/>
        <a:p>
          <a:endParaRPr lang="en-CA"/>
        </a:p>
      </dgm:t>
    </dgm:pt>
    <dgm:pt modelId="{05B50DD6-0C85-4794-9369-9F6B30ECFF5D}" type="sibTrans" cxnId="{3EB1F80C-B3C2-4284-87B1-998417E3E5AE}">
      <dgm:prSet/>
      <dgm:spPr/>
      <dgm:t>
        <a:bodyPr/>
        <a:lstStyle/>
        <a:p>
          <a:endParaRPr lang="en-CA"/>
        </a:p>
      </dgm:t>
    </dgm:pt>
    <dgm:pt modelId="{56D4AD8E-1360-4C3C-822C-D03EEB1FE467}">
      <dgm:prSet phldrT="[Text]" custT="1"/>
      <dgm:spPr/>
      <dgm:t>
        <a:bodyPr/>
        <a:lstStyle/>
        <a:p>
          <a:r>
            <a:rPr lang="en-CA" sz="2000" b="1" dirty="0" smtClean="0"/>
            <a:t>Mental energy renewal</a:t>
          </a:r>
          <a:endParaRPr lang="en-CA" sz="2000" b="1" dirty="0" smtClean="0"/>
        </a:p>
        <a:p>
          <a:r>
            <a:rPr lang="en-CA" sz="2000" b="0" dirty="0" smtClean="0"/>
            <a:t>Focus ‘chunks’, micro breaks, recovery</a:t>
          </a:r>
          <a:endParaRPr lang="en-CA" sz="2000" b="0" dirty="0"/>
        </a:p>
      </dgm:t>
    </dgm:pt>
    <dgm:pt modelId="{FFD147A2-82A2-4E33-8190-88B2CCC2DF47}" type="parTrans" cxnId="{8CDA7E1C-1354-46CE-8B76-A68358C64757}">
      <dgm:prSet/>
      <dgm:spPr/>
      <dgm:t>
        <a:bodyPr/>
        <a:lstStyle/>
        <a:p>
          <a:endParaRPr lang="en-CA"/>
        </a:p>
      </dgm:t>
    </dgm:pt>
    <dgm:pt modelId="{1C9F0A4D-1810-4AEA-BB67-F9F3F7265482}" type="sibTrans" cxnId="{8CDA7E1C-1354-46CE-8B76-A68358C64757}">
      <dgm:prSet/>
      <dgm:spPr/>
      <dgm:t>
        <a:bodyPr/>
        <a:lstStyle/>
        <a:p>
          <a:endParaRPr lang="en-CA"/>
        </a:p>
      </dgm:t>
    </dgm:pt>
    <dgm:pt modelId="{C483BE30-F257-485C-B1DC-9ACA0EFBDDA2}">
      <dgm:prSet phldrT="[Text]" custT="1"/>
      <dgm:spPr/>
      <dgm:t>
        <a:bodyPr/>
        <a:lstStyle/>
        <a:p>
          <a:r>
            <a:rPr lang="en-CA" sz="2000" b="1" dirty="0" smtClean="0"/>
            <a:t>Emotional energy renewal</a:t>
          </a:r>
          <a:endParaRPr lang="en-CA" sz="2000" b="1" dirty="0" smtClean="0"/>
        </a:p>
        <a:p>
          <a:r>
            <a:rPr lang="en-CA" sz="2000" b="0" dirty="0" smtClean="0"/>
            <a:t>Breath, perspective, let go</a:t>
          </a:r>
          <a:endParaRPr lang="en-CA" sz="2000" b="0" dirty="0"/>
        </a:p>
      </dgm:t>
    </dgm:pt>
    <dgm:pt modelId="{AED4575E-E5A9-4B8F-B57E-70074F1EB653}" type="parTrans" cxnId="{1C7379C4-15DF-411D-B4B8-F81FB1318E11}">
      <dgm:prSet/>
      <dgm:spPr/>
      <dgm:t>
        <a:bodyPr/>
        <a:lstStyle/>
        <a:p>
          <a:endParaRPr lang="en-CA"/>
        </a:p>
      </dgm:t>
    </dgm:pt>
    <dgm:pt modelId="{F149903C-8090-46CD-98CA-65839F79EFCF}" type="sibTrans" cxnId="{1C7379C4-15DF-411D-B4B8-F81FB1318E11}">
      <dgm:prSet/>
      <dgm:spPr/>
      <dgm:t>
        <a:bodyPr/>
        <a:lstStyle/>
        <a:p>
          <a:endParaRPr lang="en-CA"/>
        </a:p>
      </dgm:t>
    </dgm:pt>
    <dgm:pt modelId="{583122B8-CC00-479A-AB4A-300F4F279073}">
      <dgm:prSet phldrT="[Text]" custT="1"/>
      <dgm:spPr/>
      <dgm:t>
        <a:bodyPr/>
        <a:lstStyle/>
        <a:p>
          <a:r>
            <a:rPr lang="en-CA" sz="2000" b="1" dirty="0" smtClean="0"/>
            <a:t>Physical energy renewal</a:t>
          </a:r>
          <a:endParaRPr lang="en-CA" sz="2000" dirty="0" smtClean="0"/>
        </a:p>
        <a:p>
          <a:r>
            <a:rPr lang="en-CA" sz="2000" dirty="0" smtClean="0"/>
            <a:t> Sleep, nutrition, exercise</a:t>
          </a:r>
          <a:endParaRPr lang="en-CA" sz="2000" dirty="0"/>
        </a:p>
      </dgm:t>
    </dgm:pt>
    <dgm:pt modelId="{EFF35683-7953-4DBF-8737-0DE616E784CC}" type="parTrans" cxnId="{E28C9233-E9C7-4A97-A492-F819037FB20E}">
      <dgm:prSet/>
      <dgm:spPr/>
      <dgm:t>
        <a:bodyPr/>
        <a:lstStyle/>
        <a:p>
          <a:endParaRPr lang="en-CA"/>
        </a:p>
      </dgm:t>
    </dgm:pt>
    <dgm:pt modelId="{4BE42950-E0F3-41F9-9ACB-C52556FEDF0C}" type="sibTrans" cxnId="{E28C9233-E9C7-4A97-A492-F819037FB20E}">
      <dgm:prSet/>
      <dgm:spPr/>
      <dgm:t>
        <a:bodyPr/>
        <a:lstStyle/>
        <a:p>
          <a:endParaRPr lang="en-CA"/>
        </a:p>
      </dgm:t>
    </dgm:pt>
    <dgm:pt modelId="{B2C4F4EF-221C-43BB-A177-74B67284200D}" type="pres">
      <dgm:prSet presAssocID="{56DD087A-7383-4BC4-959F-2B9A91602C5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CA"/>
        </a:p>
      </dgm:t>
    </dgm:pt>
    <dgm:pt modelId="{974B09BE-2279-48A7-A070-407F1635E947}" type="pres">
      <dgm:prSet presAssocID="{56DD087A-7383-4BC4-959F-2B9A91602C5E}" presName="pyramid" presStyleLbl="node1" presStyleIdx="0" presStyleCnt="1"/>
      <dgm:spPr/>
    </dgm:pt>
    <dgm:pt modelId="{1667942A-C497-43FB-9836-F4E789C8B858}" type="pres">
      <dgm:prSet presAssocID="{56DD087A-7383-4BC4-959F-2B9A91602C5E}" presName="theList" presStyleCnt="0"/>
      <dgm:spPr/>
    </dgm:pt>
    <dgm:pt modelId="{0C04D6A6-A68B-40E6-9EE5-0574D4BB78D4}" type="pres">
      <dgm:prSet presAssocID="{F4499EA9-D8CA-426D-BB01-090A9F259AED}" presName="aNode" presStyleLbl="fgAcc1" presStyleIdx="0" presStyleCnt="4" custScaleX="13970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B3696E5-8421-426B-931E-D72C96A87F9B}" type="pres">
      <dgm:prSet presAssocID="{F4499EA9-D8CA-426D-BB01-090A9F259AED}" presName="aSpace" presStyleCnt="0"/>
      <dgm:spPr/>
    </dgm:pt>
    <dgm:pt modelId="{89E481CC-E162-44E0-B0AB-8C43A1F245A7}" type="pres">
      <dgm:prSet presAssocID="{56D4AD8E-1360-4C3C-822C-D03EEB1FE467}" presName="aNode" presStyleLbl="fgAcc1" presStyleIdx="1" presStyleCnt="4" custScaleX="14364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027857C-EDC0-4CF6-8772-2C3A7E9A38BF}" type="pres">
      <dgm:prSet presAssocID="{56D4AD8E-1360-4C3C-822C-D03EEB1FE467}" presName="aSpace" presStyleCnt="0"/>
      <dgm:spPr/>
    </dgm:pt>
    <dgm:pt modelId="{BD19D228-4788-4EDE-9935-D5D5F7AF0573}" type="pres">
      <dgm:prSet presAssocID="{C483BE30-F257-485C-B1DC-9ACA0EFBDDA2}" presName="aNode" presStyleLbl="fgAcc1" presStyleIdx="2" presStyleCnt="4" custScaleX="145608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6A6C5B4-AD58-4618-A23F-A34E7CD40992}" type="pres">
      <dgm:prSet presAssocID="{C483BE30-F257-485C-B1DC-9ACA0EFBDDA2}" presName="aSpace" presStyleCnt="0"/>
      <dgm:spPr/>
    </dgm:pt>
    <dgm:pt modelId="{E8747A29-FBAB-4F56-B1A6-A19E064ACBAF}" type="pres">
      <dgm:prSet presAssocID="{583122B8-CC00-479A-AB4A-300F4F279073}" presName="aNode" presStyleLbl="fgAcc1" presStyleIdx="3" presStyleCnt="4" custScaleX="15148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48C89EF-2A3B-4FCB-AF65-DFE5637951C6}" type="pres">
      <dgm:prSet presAssocID="{583122B8-CC00-479A-AB4A-300F4F279073}" presName="aSpace" presStyleCnt="0"/>
      <dgm:spPr/>
    </dgm:pt>
  </dgm:ptLst>
  <dgm:cxnLst>
    <dgm:cxn modelId="{8CDA7E1C-1354-46CE-8B76-A68358C64757}" srcId="{56DD087A-7383-4BC4-959F-2B9A91602C5E}" destId="{56D4AD8E-1360-4C3C-822C-D03EEB1FE467}" srcOrd="1" destOrd="0" parTransId="{FFD147A2-82A2-4E33-8190-88B2CCC2DF47}" sibTransId="{1C9F0A4D-1810-4AEA-BB67-F9F3F7265482}"/>
    <dgm:cxn modelId="{66CB79A7-0618-4036-B738-CAD9D0BDD125}" type="presOf" srcId="{583122B8-CC00-479A-AB4A-300F4F279073}" destId="{E8747A29-FBAB-4F56-B1A6-A19E064ACBAF}" srcOrd="0" destOrd="0" presId="urn:microsoft.com/office/officeart/2005/8/layout/pyramid2"/>
    <dgm:cxn modelId="{11C0E867-89AE-465A-B5CA-A08F6A1E2348}" type="presOf" srcId="{F4499EA9-D8CA-426D-BB01-090A9F259AED}" destId="{0C04D6A6-A68B-40E6-9EE5-0574D4BB78D4}" srcOrd="0" destOrd="0" presId="urn:microsoft.com/office/officeart/2005/8/layout/pyramid2"/>
    <dgm:cxn modelId="{E28C9233-E9C7-4A97-A492-F819037FB20E}" srcId="{56DD087A-7383-4BC4-959F-2B9A91602C5E}" destId="{583122B8-CC00-479A-AB4A-300F4F279073}" srcOrd="3" destOrd="0" parTransId="{EFF35683-7953-4DBF-8737-0DE616E784CC}" sibTransId="{4BE42950-E0F3-41F9-9ACB-C52556FEDF0C}"/>
    <dgm:cxn modelId="{24006119-529E-483D-9CA8-C8E558104F4F}" type="presOf" srcId="{C483BE30-F257-485C-B1DC-9ACA0EFBDDA2}" destId="{BD19D228-4788-4EDE-9935-D5D5F7AF0573}" srcOrd="0" destOrd="0" presId="urn:microsoft.com/office/officeart/2005/8/layout/pyramid2"/>
    <dgm:cxn modelId="{1C7379C4-15DF-411D-B4B8-F81FB1318E11}" srcId="{56DD087A-7383-4BC4-959F-2B9A91602C5E}" destId="{C483BE30-F257-485C-B1DC-9ACA0EFBDDA2}" srcOrd="2" destOrd="0" parTransId="{AED4575E-E5A9-4B8F-B57E-70074F1EB653}" sibTransId="{F149903C-8090-46CD-98CA-65839F79EFCF}"/>
    <dgm:cxn modelId="{EC5A486C-31B5-4758-9AC6-EC3937EC0CFE}" type="presOf" srcId="{56D4AD8E-1360-4C3C-822C-D03EEB1FE467}" destId="{89E481CC-E162-44E0-B0AB-8C43A1F245A7}" srcOrd="0" destOrd="0" presId="urn:microsoft.com/office/officeart/2005/8/layout/pyramid2"/>
    <dgm:cxn modelId="{3EB1F80C-B3C2-4284-87B1-998417E3E5AE}" srcId="{56DD087A-7383-4BC4-959F-2B9A91602C5E}" destId="{F4499EA9-D8CA-426D-BB01-090A9F259AED}" srcOrd="0" destOrd="0" parTransId="{BA3622B7-D1BF-44AD-8133-AAA887EC7CF0}" sibTransId="{05B50DD6-0C85-4794-9369-9F6B30ECFF5D}"/>
    <dgm:cxn modelId="{FC2A3BEE-9D24-4973-87CA-827AA08D77DA}" type="presOf" srcId="{56DD087A-7383-4BC4-959F-2B9A91602C5E}" destId="{B2C4F4EF-221C-43BB-A177-74B67284200D}" srcOrd="0" destOrd="0" presId="urn:microsoft.com/office/officeart/2005/8/layout/pyramid2"/>
    <dgm:cxn modelId="{03645F2E-7780-4084-8B22-4AE003138D64}" type="presParOf" srcId="{B2C4F4EF-221C-43BB-A177-74B67284200D}" destId="{974B09BE-2279-48A7-A070-407F1635E947}" srcOrd="0" destOrd="0" presId="urn:microsoft.com/office/officeart/2005/8/layout/pyramid2"/>
    <dgm:cxn modelId="{5308F7A1-0306-4352-B6F3-6273D6B5C644}" type="presParOf" srcId="{B2C4F4EF-221C-43BB-A177-74B67284200D}" destId="{1667942A-C497-43FB-9836-F4E789C8B858}" srcOrd="1" destOrd="0" presId="urn:microsoft.com/office/officeart/2005/8/layout/pyramid2"/>
    <dgm:cxn modelId="{273BAECD-7725-4B28-A6E3-9CE9689E0555}" type="presParOf" srcId="{1667942A-C497-43FB-9836-F4E789C8B858}" destId="{0C04D6A6-A68B-40E6-9EE5-0574D4BB78D4}" srcOrd="0" destOrd="0" presId="urn:microsoft.com/office/officeart/2005/8/layout/pyramid2"/>
    <dgm:cxn modelId="{103E728F-357B-4C71-B953-B3726B63EEDF}" type="presParOf" srcId="{1667942A-C497-43FB-9836-F4E789C8B858}" destId="{4B3696E5-8421-426B-931E-D72C96A87F9B}" srcOrd="1" destOrd="0" presId="urn:microsoft.com/office/officeart/2005/8/layout/pyramid2"/>
    <dgm:cxn modelId="{4D5DE847-A153-4303-8C26-D800236EC95D}" type="presParOf" srcId="{1667942A-C497-43FB-9836-F4E789C8B858}" destId="{89E481CC-E162-44E0-B0AB-8C43A1F245A7}" srcOrd="2" destOrd="0" presId="urn:microsoft.com/office/officeart/2005/8/layout/pyramid2"/>
    <dgm:cxn modelId="{4DE8187B-2A0B-4F0A-AEB2-5090BCC61CF7}" type="presParOf" srcId="{1667942A-C497-43FB-9836-F4E789C8B858}" destId="{6027857C-EDC0-4CF6-8772-2C3A7E9A38BF}" srcOrd="3" destOrd="0" presId="urn:microsoft.com/office/officeart/2005/8/layout/pyramid2"/>
    <dgm:cxn modelId="{E65D800D-6BB9-4B9C-BF25-DAA8985D09A7}" type="presParOf" srcId="{1667942A-C497-43FB-9836-F4E789C8B858}" destId="{BD19D228-4788-4EDE-9935-D5D5F7AF0573}" srcOrd="4" destOrd="0" presId="urn:microsoft.com/office/officeart/2005/8/layout/pyramid2"/>
    <dgm:cxn modelId="{9F4E0593-4A2E-4B2A-AD29-F399A9CE4392}" type="presParOf" srcId="{1667942A-C497-43FB-9836-F4E789C8B858}" destId="{26A6C5B4-AD58-4618-A23F-A34E7CD40992}" srcOrd="5" destOrd="0" presId="urn:microsoft.com/office/officeart/2005/8/layout/pyramid2"/>
    <dgm:cxn modelId="{FDE1FF4D-7862-4F1D-82FB-63F103048898}" type="presParOf" srcId="{1667942A-C497-43FB-9836-F4E789C8B858}" destId="{E8747A29-FBAB-4F56-B1A6-A19E064ACBAF}" srcOrd="6" destOrd="0" presId="urn:microsoft.com/office/officeart/2005/8/layout/pyramid2"/>
    <dgm:cxn modelId="{7246A175-90CB-4716-A80B-1D3554BBBB05}" type="presParOf" srcId="{1667942A-C497-43FB-9836-F4E789C8B858}" destId="{448C89EF-2A3B-4FCB-AF65-DFE5637951C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65465-827A-44D9-A222-15170DCC5D6E}">
      <dsp:nvSpPr>
        <dsp:cNvPr id="0" name=""/>
        <dsp:cNvSpPr/>
      </dsp:nvSpPr>
      <dsp:spPr>
        <a:xfrm>
          <a:off x="1951343" y="-105012"/>
          <a:ext cx="4326913" cy="4326913"/>
        </a:xfrm>
        <a:prstGeom prst="circularArrow">
          <a:avLst>
            <a:gd name="adj1" fmla="val 4668"/>
            <a:gd name="adj2" fmla="val 272909"/>
            <a:gd name="adj3" fmla="val 12891843"/>
            <a:gd name="adj4" fmla="val 17989748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9855E-282C-4241-9D7B-E0BD34B16B41}">
      <dsp:nvSpPr>
        <dsp:cNvPr id="0" name=""/>
        <dsp:cNvSpPr/>
      </dsp:nvSpPr>
      <dsp:spPr>
        <a:xfrm>
          <a:off x="2696319" y="91"/>
          <a:ext cx="2836961" cy="141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u="sng" kern="1200" dirty="0" smtClean="0"/>
            <a:t>Personal Resource Supply </a:t>
          </a:r>
          <a:r>
            <a:rPr lang="en-CA" sz="1800" kern="1200" dirty="0" smtClean="0"/>
            <a:t>(time, energy, money)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-Both actual and perceived</a:t>
          </a:r>
          <a:endParaRPr lang="en-CA" sz="1800" kern="1200" dirty="0"/>
        </a:p>
      </dsp:txBody>
      <dsp:txXfrm>
        <a:off x="2765563" y="69335"/>
        <a:ext cx="2698473" cy="1279992"/>
      </dsp:txXfrm>
    </dsp:sp>
    <dsp:sp modelId="{8155F2C0-C1DD-4308-99F2-61096FAFD06F}">
      <dsp:nvSpPr>
        <dsp:cNvPr id="0" name=""/>
        <dsp:cNvSpPr/>
      </dsp:nvSpPr>
      <dsp:spPr>
        <a:xfrm>
          <a:off x="4249968" y="1553741"/>
          <a:ext cx="2836961" cy="141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u="sng" kern="1200" dirty="0" smtClean="0"/>
            <a:t>Demands on Resources</a:t>
          </a:r>
          <a:endParaRPr lang="en-CA" sz="1800" b="0" u="sng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0" kern="1200" dirty="0" smtClean="0"/>
            <a:t>- Required vs. Preferred</a:t>
          </a:r>
          <a:endParaRPr lang="en-CA" sz="1800" b="1" kern="1200" dirty="0"/>
        </a:p>
      </dsp:txBody>
      <dsp:txXfrm>
        <a:off x="4319212" y="1622985"/>
        <a:ext cx="2698473" cy="1279992"/>
      </dsp:txXfrm>
    </dsp:sp>
    <dsp:sp modelId="{75A7E40B-1CCF-4C2B-9344-64E5B743DFDA}">
      <dsp:nvSpPr>
        <dsp:cNvPr id="0" name=""/>
        <dsp:cNvSpPr/>
      </dsp:nvSpPr>
      <dsp:spPr>
        <a:xfrm>
          <a:off x="2696319" y="3107390"/>
          <a:ext cx="2836961" cy="141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u="sng" kern="1200" dirty="0" smtClean="0"/>
            <a:t>Resource Allocation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-Deliberate choice of where, when, and how</a:t>
          </a:r>
          <a:endParaRPr lang="en-CA" sz="1800" kern="1200" dirty="0"/>
        </a:p>
      </dsp:txBody>
      <dsp:txXfrm>
        <a:off x="2765563" y="3176634"/>
        <a:ext cx="2698473" cy="1279992"/>
      </dsp:txXfrm>
    </dsp:sp>
    <dsp:sp modelId="{E9EFED4C-A998-432C-B50C-CDEA2C92442D}">
      <dsp:nvSpPr>
        <dsp:cNvPr id="0" name=""/>
        <dsp:cNvSpPr/>
      </dsp:nvSpPr>
      <dsp:spPr>
        <a:xfrm>
          <a:off x="1142669" y="1553741"/>
          <a:ext cx="2836961" cy="141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u="sng" kern="1200" dirty="0" smtClean="0"/>
            <a:t>Individual Outcomes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- Future resources, subjective well-being, Performance</a:t>
          </a:r>
          <a:endParaRPr lang="en-CA" sz="1800" kern="1200" dirty="0"/>
        </a:p>
      </dsp:txBody>
      <dsp:txXfrm>
        <a:off x="1211913" y="1622985"/>
        <a:ext cx="2698473" cy="12799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B09BE-2279-48A7-A070-407F1635E947}">
      <dsp:nvSpPr>
        <dsp:cNvPr id="0" name=""/>
        <dsp:cNvSpPr/>
      </dsp:nvSpPr>
      <dsp:spPr>
        <a:xfrm>
          <a:off x="1133700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4D6A6-A68B-40E6-9EE5-0574D4BB78D4}">
      <dsp:nvSpPr>
        <dsp:cNvPr id="0" name=""/>
        <dsp:cNvSpPr/>
      </dsp:nvSpPr>
      <dsp:spPr>
        <a:xfrm>
          <a:off x="2812616" y="453038"/>
          <a:ext cx="4110006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1" kern="1200" dirty="0" smtClean="0"/>
            <a:t>Spiritual energy renewal</a:t>
          </a:r>
          <a:endParaRPr lang="en-CA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0" kern="1200" dirty="0" smtClean="0"/>
            <a:t>Sense </a:t>
          </a:r>
          <a:r>
            <a:rPr lang="en-CA" sz="2000" b="0" kern="1200" dirty="0" smtClean="0"/>
            <a:t>of </a:t>
          </a:r>
          <a:r>
            <a:rPr lang="en-CA" sz="2000" b="0" kern="1200" dirty="0" smtClean="0"/>
            <a:t>purpose, time with family</a:t>
          </a:r>
          <a:endParaRPr lang="en-CA" sz="2000" b="0" kern="1200" dirty="0"/>
        </a:p>
      </dsp:txBody>
      <dsp:txXfrm>
        <a:off x="2851884" y="492306"/>
        <a:ext cx="4031470" cy="725883"/>
      </dsp:txXfrm>
    </dsp:sp>
    <dsp:sp modelId="{89E481CC-E162-44E0-B0AB-8C43A1F245A7}">
      <dsp:nvSpPr>
        <dsp:cNvPr id="0" name=""/>
        <dsp:cNvSpPr/>
      </dsp:nvSpPr>
      <dsp:spPr>
        <a:xfrm>
          <a:off x="2754749" y="1358009"/>
          <a:ext cx="4225740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1" kern="1200" dirty="0" smtClean="0"/>
            <a:t>Mental energy renewal</a:t>
          </a:r>
          <a:endParaRPr lang="en-CA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0" kern="1200" dirty="0" smtClean="0"/>
            <a:t>Focus ‘chunks’, micro breaks, recovery</a:t>
          </a:r>
          <a:endParaRPr lang="en-CA" sz="2000" b="0" kern="1200" dirty="0"/>
        </a:p>
      </dsp:txBody>
      <dsp:txXfrm>
        <a:off x="2794017" y="1397277"/>
        <a:ext cx="4147204" cy="725883"/>
      </dsp:txXfrm>
    </dsp:sp>
    <dsp:sp modelId="{BD19D228-4788-4EDE-9935-D5D5F7AF0573}">
      <dsp:nvSpPr>
        <dsp:cNvPr id="0" name=""/>
        <dsp:cNvSpPr/>
      </dsp:nvSpPr>
      <dsp:spPr>
        <a:xfrm>
          <a:off x="2725816" y="2262981"/>
          <a:ext cx="4283606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1" kern="1200" dirty="0" smtClean="0"/>
            <a:t>Emotional energy renewal</a:t>
          </a:r>
          <a:endParaRPr lang="en-CA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0" kern="1200" dirty="0" smtClean="0"/>
            <a:t>Breath, perspective, let go</a:t>
          </a:r>
          <a:endParaRPr lang="en-CA" sz="2000" b="0" kern="1200" dirty="0"/>
        </a:p>
      </dsp:txBody>
      <dsp:txXfrm>
        <a:off x="2765084" y="2302249"/>
        <a:ext cx="4205070" cy="725883"/>
      </dsp:txXfrm>
    </dsp:sp>
    <dsp:sp modelId="{E8747A29-FBAB-4F56-B1A6-A19E064ACBAF}">
      <dsp:nvSpPr>
        <dsp:cNvPr id="0" name=""/>
        <dsp:cNvSpPr/>
      </dsp:nvSpPr>
      <dsp:spPr>
        <a:xfrm>
          <a:off x="2639340" y="3167953"/>
          <a:ext cx="4456559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b="1" kern="1200" dirty="0" smtClean="0"/>
            <a:t>Physical energy renewal</a:t>
          </a:r>
          <a:endParaRPr lang="en-CA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smtClean="0"/>
            <a:t> Sleep, nutrition, exercise</a:t>
          </a:r>
          <a:endParaRPr lang="en-CA" sz="2000" kern="1200" dirty="0"/>
        </a:p>
      </dsp:txBody>
      <dsp:txXfrm>
        <a:off x="2678608" y="3207221"/>
        <a:ext cx="4378023" cy="725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0F43E-6EA7-4B42-B0C1-A43CC0F731ED}" type="datetimeFigureOut">
              <a:rPr lang="en-CA" smtClean="0"/>
              <a:t>27/04/2014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171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171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CC2CB-3278-4A2E-90EE-B43BE126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99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4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4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8A957-F759-461D-8EB2-67112CA8351D}" type="datetimeFigureOut">
              <a:rPr lang="en-CA" smtClean="0"/>
              <a:t>24/04/2014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5888" y="1135063"/>
            <a:ext cx="4086225" cy="3063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68463"/>
            <a:ext cx="5486400" cy="35741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1884"/>
            <a:ext cx="2971800" cy="4554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1884"/>
            <a:ext cx="2971800" cy="4554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F4238-8C1C-49C8-A6B0-7964995ADB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131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2B236-1E92-4993-A6B0-9DE88FF98F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6DF0030-3E3D-4B31-8DD2-E09837397E52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548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d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4244D-7E01-44E3-A9D6-5CAD3B347D5A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85AF6-6210-4BE1-80C6-93114F18143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HC_VectorLogo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5"/>
              <a:stretch>
                <a:fillRect/>
              </a:stretch>
            </p:blipFill>
          </mc:Choice>
          <mc:Fallback>
            <p:blipFill>
              <a:blip r:embed="rId16"/>
              <a:stretch>
                <a:fillRect/>
              </a:stretch>
            </p:blipFill>
          </mc:Fallback>
        </mc:AlternateContent>
        <p:spPr>
          <a:xfrm>
            <a:off x="7874075" y="206501"/>
            <a:ext cx="889438" cy="7697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419C1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3886200" cy="1470025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accent1"/>
                </a:solidFill>
                <a:effectLst>
                  <a:outerShdw blurRad="50800" dist="38100" algn="tl" rotWithShape="0">
                    <a:srgbClr val="000000">
                      <a:alpha val="20000"/>
                    </a:srgbClr>
                  </a:outerShdw>
                </a:effectLst>
              </a:rPr>
              <a:t>Running on Full</a:t>
            </a:r>
            <a:endParaRPr lang="en-US" sz="3600" dirty="0">
              <a:solidFill>
                <a:schemeClr val="accent1"/>
              </a:solidFill>
              <a:effectLst>
                <a:outerShdw blurRad="50800" dist="381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429000"/>
            <a:ext cx="3886200" cy="14478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419C1D"/>
                </a:solidFill>
              </a:rPr>
              <a:t>Strategies for managing the demands of multiply roles</a:t>
            </a:r>
            <a:endParaRPr lang="en-US" dirty="0">
              <a:solidFill>
                <a:srgbClr val="419C1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Dr. Karen MacNeill,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Ph.D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R.Psyc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 descr="CHC_VectorLogo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561063" y="499118"/>
            <a:ext cx="167295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5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1894945"/>
            <a:ext cx="5737768" cy="407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55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on Full- what’s in it for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Shift in ways of thinking about ‘work-life-balance’</a:t>
            </a:r>
          </a:p>
          <a:p>
            <a:endParaRPr lang="en-US" sz="3200" dirty="0"/>
          </a:p>
          <a:p>
            <a:r>
              <a:rPr lang="en-US" sz="3200" dirty="0" smtClean="0"/>
              <a:t>Recognize warning signs before major issue arise</a:t>
            </a:r>
          </a:p>
          <a:p>
            <a:endParaRPr lang="en-US" sz="3200" dirty="0" smtClean="0"/>
          </a:p>
          <a:p>
            <a:r>
              <a:rPr lang="en-US" sz="3200" dirty="0" smtClean="0"/>
              <a:t> Develop strategies on how to build energy/resources needed to manage the demands of multiple roles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Work-life-balance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4172272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smtClean="0"/>
              <a:t>Balance between an individuals work and non-work life. </a:t>
            </a:r>
          </a:p>
          <a:p>
            <a:pPr marL="0" indent="0">
              <a:buNone/>
            </a:pPr>
            <a:endParaRPr lang="en-US" sz="1300" dirty="0" smtClean="0"/>
          </a:p>
          <a:p>
            <a:r>
              <a:rPr lang="en-US" sz="2400" dirty="0" smtClean="0"/>
              <a:t>Focuses on the issue of conflict vs. enrichment</a:t>
            </a:r>
          </a:p>
          <a:p>
            <a:endParaRPr lang="en-US" sz="1300" dirty="0" smtClean="0"/>
          </a:p>
          <a:p>
            <a:r>
              <a:rPr lang="en-US" sz="2400" dirty="0" smtClean="0"/>
              <a:t>Goal is to minimize conflict </a:t>
            </a:r>
          </a:p>
          <a:p>
            <a:pPr marL="0" indent="0">
              <a:buNone/>
            </a:pPr>
            <a:endParaRPr lang="en-US" sz="1300" dirty="0" smtClean="0"/>
          </a:p>
          <a:p>
            <a:r>
              <a:rPr lang="en-US" sz="2400" dirty="0" smtClean="0"/>
              <a:t>Dismisses the positive role work plays to produce energy and enrich other life domains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What is balance…. And is it possible?</a:t>
            </a:r>
          </a:p>
          <a:p>
            <a:endParaRPr lang="en-US" sz="2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2132856"/>
            <a:ext cx="4228967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9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Personal Resource Allocation</a:t>
            </a:r>
            <a:br>
              <a:rPr lang="en-CA" dirty="0" smtClean="0"/>
            </a:br>
            <a:r>
              <a:rPr lang="en-CA" sz="1800" dirty="0" smtClean="0"/>
              <a:t>- </a:t>
            </a:r>
            <a:r>
              <a:rPr lang="en-CA" sz="1800" dirty="0" err="1" smtClean="0"/>
              <a:t>Grawitch</a:t>
            </a:r>
            <a:r>
              <a:rPr lang="en-CA" sz="1800" dirty="0" smtClean="0"/>
              <a:t> et al., 2010</a:t>
            </a:r>
            <a:endParaRPr lang="en-CA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51862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402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Effective </a:t>
            </a:r>
            <a:r>
              <a:rPr lang="en-CA" dirty="0"/>
              <a:t>R</a:t>
            </a:r>
            <a:r>
              <a:rPr lang="en-CA" dirty="0" smtClean="0"/>
              <a:t>esource </a:t>
            </a:r>
            <a:r>
              <a:rPr lang="en-CA" dirty="0"/>
              <a:t>A</a:t>
            </a:r>
            <a:r>
              <a:rPr lang="en-CA" dirty="0" smtClean="0"/>
              <a:t>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4248472" cy="4525963"/>
          </a:xfrm>
        </p:spPr>
        <p:txBody>
          <a:bodyPr>
            <a:noAutofit/>
          </a:bodyPr>
          <a:lstStyle/>
          <a:p>
            <a:r>
              <a:rPr lang="en-CA" sz="2000" dirty="0" smtClean="0"/>
              <a:t>Awareness of resource supply</a:t>
            </a:r>
          </a:p>
          <a:p>
            <a:pPr lvl="1"/>
            <a:r>
              <a:rPr lang="en-CA" sz="2000" dirty="0" smtClean="0"/>
              <a:t>Energy makers</a:t>
            </a:r>
          </a:p>
          <a:p>
            <a:pPr lvl="1"/>
            <a:r>
              <a:rPr lang="en-CA" sz="2000" dirty="0" smtClean="0"/>
              <a:t>Energy takers</a:t>
            </a:r>
          </a:p>
          <a:p>
            <a:pPr lvl="1"/>
            <a:endParaRPr lang="en-CA" sz="2000" dirty="0" smtClean="0"/>
          </a:p>
          <a:p>
            <a:r>
              <a:rPr lang="en-CA" sz="2000" dirty="0" smtClean="0"/>
              <a:t>Manage perception of demands</a:t>
            </a:r>
            <a:endParaRPr lang="en-CA" sz="2000" dirty="0" smtClean="0"/>
          </a:p>
          <a:p>
            <a:pPr lvl="1"/>
            <a:r>
              <a:rPr lang="en-CA" sz="2000" dirty="0" smtClean="0"/>
              <a:t>Threat vs. opportunity</a:t>
            </a:r>
            <a:endParaRPr lang="en-CA" sz="2000" dirty="0" smtClean="0"/>
          </a:p>
          <a:p>
            <a:pPr lvl="1"/>
            <a:r>
              <a:rPr lang="en-CA" sz="2000" dirty="0" smtClean="0"/>
              <a:t>Develop required competency/ skill needed to respond to demand</a:t>
            </a:r>
          </a:p>
          <a:p>
            <a:pPr lvl="1"/>
            <a:r>
              <a:rPr lang="en-CA" sz="2000" dirty="0" smtClean="0"/>
              <a:t>Manage expectations/noise</a:t>
            </a:r>
          </a:p>
          <a:p>
            <a:pPr marL="457200" lvl="1" indent="0">
              <a:buNone/>
            </a:pPr>
            <a:endParaRPr lang="en-CA" sz="2000" dirty="0" smtClean="0"/>
          </a:p>
          <a:p>
            <a:r>
              <a:rPr lang="en-CA" sz="2000" dirty="0" smtClean="0"/>
              <a:t>Deliberate choice about where/when/how to expend resources</a:t>
            </a:r>
          </a:p>
          <a:p>
            <a:endParaRPr lang="en-CA" sz="2000" dirty="0"/>
          </a:p>
          <a:p>
            <a:endParaRPr lang="en-CA" sz="2000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59187"/>
            <a:ext cx="4038600" cy="2538058"/>
          </a:xfrm>
        </p:spPr>
      </p:pic>
    </p:spTree>
    <p:extLst>
      <p:ext uri="{BB962C8B-B14F-4D97-AF65-F5344CB8AC3E}">
        <p14:creationId xmlns:p14="http://schemas.microsoft.com/office/powerpoint/2010/main" val="422091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Shift in thinking…. 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CA" dirty="0" smtClean="0"/>
              <a:t>“Having it all”            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“Having what is most important”</a:t>
            </a:r>
            <a:endParaRPr lang="en-CA" dirty="0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pic>
        <p:nvPicPr>
          <p:cNvPr id="3074" name="Picture 2" descr="C:\Users\Owner\AppData\Local\Microsoft\Windows\Temporary Internet Files\Content.IE5\9C12KGC6\MP900431826[1]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55638"/>
            <a:ext cx="3349476" cy="334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92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Stress</a:t>
            </a:r>
            <a:endParaRPr lang="en-CA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600200"/>
            <a:ext cx="4248472" cy="4530725"/>
          </a:xfrm>
        </p:spPr>
        <p:txBody>
          <a:bodyPr>
            <a:normAutofit lnSpcReduction="10000"/>
          </a:bodyPr>
          <a:lstStyle/>
          <a:p>
            <a:r>
              <a:rPr lang="en-CA" sz="2600" dirty="0" smtClean="0"/>
              <a:t>An </a:t>
            </a:r>
            <a:r>
              <a:rPr lang="en-CA" sz="2600" dirty="0"/>
              <a:t>imbalance between </a:t>
            </a:r>
            <a:r>
              <a:rPr lang="en-CA" sz="2600" u="sng" dirty="0"/>
              <a:t>perceived</a:t>
            </a:r>
            <a:r>
              <a:rPr lang="en-CA" sz="2600" dirty="0"/>
              <a:t> demands and </a:t>
            </a:r>
            <a:r>
              <a:rPr lang="en-CA" sz="2600" u="sng" dirty="0"/>
              <a:t>perceived</a:t>
            </a:r>
            <a:r>
              <a:rPr lang="en-CA" sz="2600" dirty="0"/>
              <a:t> </a:t>
            </a:r>
            <a:r>
              <a:rPr lang="en-CA" sz="2600" dirty="0" smtClean="0"/>
              <a:t>resources</a:t>
            </a:r>
          </a:p>
          <a:p>
            <a:pPr marL="0" indent="0">
              <a:buNone/>
            </a:pPr>
            <a:endParaRPr lang="en-CA" sz="2600" dirty="0"/>
          </a:p>
          <a:p>
            <a:r>
              <a:rPr lang="en-CA" sz="2600" dirty="0" smtClean="0"/>
              <a:t>Individual process involving an interaction between:</a:t>
            </a:r>
          </a:p>
          <a:p>
            <a:pPr lvl="1"/>
            <a:r>
              <a:rPr lang="en-US" sz="2200" dirty="0"/>
              <a:t>Person (biology, behaviors, and </a:t>
            </a:r>
            <a:r>
              <a:rPr lang="en-US" sz="2200" dirty="0" smtClean="0"/>
              <a:t>emotions)</a:t>
            </a:r>
          </a:p>
          <a:p>
            <a:pPr lvl="1"/>
            <a:r>
              <a:rPr lang="en-US" sz="2200" dirty="0" smtClean="0"/>
              <a:t>Environment (demands)</a:t>
            </a:r>
          </a:p>
          <a:p>
            <a:pPr lvl="1"/>
            <a:r>
              <a:rPr lang="en-US" sz="2200" dirty="0" smtClean="0"/>
              <a:t>Appraisal (thoughts)</a:t>
            </a:r>
          </a:p>
          <a:p>
            <a:pPr lvl="1"/>
            <a:r>
              <a:rPr lang="en-US" sz="2200" dirty="0" smtClean="0"/>
              <a:t>Resources </a:t>
            </a:r>
            <a:r>
              <a:rPr lang="en-US" sz="2200" dirty="0"/>
              <a:t>(coping strategies</a:t>
            </a:r>
            <a:r>
              <a:rPr lang="en-US" sz="2200" dirty="0" smtClean="0"/>
              <a:t>)</a:t>
            </a:r>
          </a:p>
          <a:p>
            <a:pPr marL="457200" lvl="1" indent="0">
              <a:buNone/>
            </a:pPr>
            <a:endParaRPr lang="en-CA" sz="2200" dirty="0"/>
          </a:p>
          <a:p>
            <a:endParaRPr lang="en-CA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32856"/>
            <a:ext cx="3394051" cy="25615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13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stress manifest?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011308"/>
              </p:ext>
            </p:extLst>
          </p:nvPr>
        </p:nvGraphicFramePr>
        <p:xfrm>
          <a:off x="457200" y="1600200"/>
          <a:ext cx="8291264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119064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Body- physical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Emotions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Behaviors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Mind- thoughts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Fatigue/Tiredness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Muscle tension</a:t>
                      </a:r>
                      <a:r>
                        <a:rPr lang="en-US" sz="1800" baseline="0" dirty="0" smtClean="0"/>
                        <a:t> R</a:t>
                      </a:r>
                      <a:r>
                        <a:rPr lang="en-US" sz="1800" dirty="0" smtClean="0"/>
                        <a:t>acing heart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Shortness of breath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Upset stomach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Sleep problems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Change in appetite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Headaches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High blood pressure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Cold hands/feet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Sweaty</a:t>
                      </a:r>
                      <a:r>
                        <a:rPr lang="en-US" sz="1800" baseline="0" dirty="0" smtClean="0"/>
                        <a:t> palms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Weight loss/gain</a:t>
                      </a:r>
                      <a:endParaRPr lang="en-US" sz="1800" dirty="0" smtClean="0"/>
                    </a:p>
                    <a:p>
                      <a:r>
                        <a:rPr lang="en-CA" dirty="0" smtClean="0"/>
                        <a:t>Other: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Frustration</a:t>
                      </a:r>
                    </a:p>
                    <a:p>
                      <a:r>
                        <a:rPr lang="en-US" sz="1800" dirty="0" smtClean="0"/>
                        <a:t>Anger</a:t>
                      </a:r>
                    </a:p>
                    <a:p>
                      <a:r>
                        <a:rPr lang="en-US" sz="1800" dirty="0" smtClean="0"/>
                        <a:t>Worry</a:t>
                      </a:r>
                    </a:p>
                    <a:p>
                      <a:r>
                        <a:rPr lang="en-US" sz="1800" dirty="0" smtClean="0"/>
                        <a:t>Irritability</a:t>
                      </a:r>
                    </a:p>
                    <a:p>
                      <a:r>
                        <a:rPr lang="en-US" sz="1800" dirty="0" smtClean="0"/>
                        <a:t>Loss of self-esteem</a:t>
                      </a:r>
                    </a:p>
                    <a:p>
                      <a:r>
                        <a:rPr lang="en-US" sz="1800" dirty="0" smtClean="0"/>
                        <a:t>Helplessness</a:t>
                      </a:r>
                    </a:p>
                    <a:p>
                      <a:r>
                        <a:rPr lang="en-US" sz="1800" dirty="0" smtClean="0"/>
                        <a:t>Sadness</a:t>
                      </a:r>
                    </a:p>
                    <a:p>
                      <a:r>
                        <a:rPr lang="en-US" sz="1800" dirty="0" smtClean="0"/>
                        <a:t>Anxiety</a:t>
                      </a:r>
                    </a:p>
                    <a:p>
                      <a:r>
                        <a:rPr lang="en-US" sz="1800" dirty="0" smtClean="0"/>
                        <a:t>Other: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Avoidance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Performing with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caution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Over-functioning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Increase</a:t>
                      </a:r>
                      <a:r>
                        <a:rPr lang="en-US" sz="1800" baseline="0" dirty="0" smtClean="0"/>
                        <a:t> caffeine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baseline="0" dirty="0" smtClean="0"/>
                        <a:t>Substance abuse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baseline="0" dirty="0" smtClean="0"/>
                        <a:t>Crying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baseline="0" dirty="0" smtClean="0"/>
                        <a:t>Social Isolation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Yelling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Aggressiveness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</a:pPr>
                      <a:r>
                        <a:rPr lang="en-US" sz="1800" dirty="0" smtClean="0"/>
                        <a:t>Other: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Poor concentration</a:t>
                      </a:r>
                    </a:p>
                    <a:p>
                      <a:r>
                        <a:rPr lang="en-US" sz="1800" dirty="0" smtClean="0"/>
                        <a:t>Mind racing</a:t>
                      </a:r>
                    </a:p>
                    <a:p>
                      <a:r>
                        <a:rPr lang="en-US" sz="1800" dirty="0" smtClean="0"/>
                        <a:t>Doubt in ability</a:t>
                      </a:r>
                    </a:p>
                    <a:p>
                      <a:r>
                        <a:rPr lang="en-US" sz="1800" dirty="0" smtClean="0"/>
                        <a:t>Difficulty making decisions</a:t>
                      </a:r>
                    </a:p>
                    <a:p>
                      <a:r>
                        <a:rPr lang="en-US" sz="1800" dirty="0" smtClean="0"/>
                        <a:t>Slowness</a:t>
                      </a:r>
                      <a:r>
                        <a:rPr lang="en-US" sz="1800" baseline="0" dirty="0" smtClean="0"/>
                        <a:t> in thinking</a:t>
                      </a:r>
                    </a:p>
                    <a:p>
                      <a:r>
                        <a:rPr lang="en-US" sz="1800" baseline="0" dirty="0" smtClean="0"/>
                        <a:t>Memory problems</a:t>
                      </a:r>
                    </a:p>
                    <a:p>
                      <a:r>
                        <a:rPr lang="en-US" sz="1800" baseline="0" dirty="0" smtClean="0"/>
                        <a:t>Catastrophic thoughts</a:t>
                      </a:r>
                      <a:r>
                        <a:rPr lang="en-US" sz="1800" dirty="0" smtClean="0"/>
                        <a:t> </a:t>
                      </a:r>
                    </a:p>
                    <a:p>
                      <a:r>
                        <a:rPr lang="en-US" sz="1800" dirty="0" smtClean="0"/>
                        <a:t>Other: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16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What are your stress signs?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19475" y="1484313"/>
            <a:ext cx="5473700" cy="525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539750" y="1844675"/>
            <a:ext cx="26987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endParaRPr lang="en-US"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>
                <a:latin typeface="Book Antiqua" pitchFamily="18" charset="0"/>
              </a:rPr>
              <a:t>____________________</a:t>
            </a:r>
          </a:p>
          <a:p>
            <a:pPr>
              <a:buFont typeface="Wingdings" pitchFamily="2" charset="2"/>
              <a:buChar char="q"/>
            </a:pPr>
            <a:endParaRPr lang="en-US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64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Warning signs</a:t>
            </a:r>
            <a:endParaRPr lang="en-CA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CA" sz="2000" dirty="0"/>
              <a:t>Anything </a:t>
            </a:r>
            <a:r>
              <a:rPr lang="en-CA" sz="2000" dirty="0" smtClean="0"/>
              <a:t>persistent and outside “the norm</a:t>
            </a:r>
            <a:r>
              <a:rPr lang="en-CA" sz="2000" dirty="0"/>
              <a:t>”- e</a:t>
            </a:r>
            <a:r>
              <a:rPr lang="en-CA" sz="2000" dirty="0" smtClean="0"/>
              <a:t>xtremes</a:t>
            </a:r>
          </a:p>
          <a:p>
            <a:pPr>
              <a:lnSpc>
                <a:spcPct val="80000"/>
              </a:lnSpc>
            </a:pPr>
            <a:endParaRPr lang="en-CA" sz="2000" dirty="0"/>
          </a:p>
          <a:p>
            <a:pPr>
              <a:lnSpc>
                <a:spcPct val="80000"/>
              </a:lnSpc>
            </a:pPr>
            <a:r>
              <a:rPr lang="en-CA" sz="2000" dirty="0" smtClean="0"/>
              <a:t>Increase sickness and persistent fatigue</a:t>
            </a:r>
          </a:p>
          <a:p>
            <a:pPr>
              <a:lnSpc>
                <a:spcPct val="80000"/>
              </a:lnSpc>
            </a:pPr>
            <a:endParaRPr lang="en-CA" sz="2000" dirty="0"/>
          </a:p>
          <a:p>
            <a:pPr>
              <a:lnSpc>
                <a:spcPct val="80000"/>
              </a:lnSpc>
            </a:pPr>
            <a:r>
              <a:rPr lang="en-CA" sz="2000" dirty="0" smtClean="0"/>
              <a:t>Avoidance tactics (passive/active)</a:t>
            </a:r>
          </a:p>
          <a:p>
            <a:pPr marL="0" indent="0">
              <a:lnSpc>
                <a:spcPct val="80000"/>
              </a:lnSpc>
              <a:buNone/>
            </a:pPr>
            <a:endParaRPr lang="en-CA" sz="2000" dirty="0"/>
          </a:p>
          <a:p>
            <a:pPr>
              <a:lnSpc>
                <a:spcPct val="80000"/>
              </a:lnSpc>
            </a:pPr>
            <a:r>
              <a:rPr lang="en-CA" sz="2000" dirty="0"/>
              <a:t>Emotional </a:t>
            </a:r>
            <a:r>
              <a:rPr lang="en-CA" sz="2000" dirty="0" smtClean="0"/>
              <a:t>instability, persistent overwhelm, </a:t>
            </a:r>
            <a:r>
              <a:rPr lang="en-CA" sz="2000" dirty="0"/>
              <a:t>and low </a:t>
            </a:r>
            <a:r>
              <a:rPr lang="en-CA" sz="2000" dirty="0" smtClean="0"/>
              <a:t>self- </a:t>
            </a:r>
            <a:r>
              <a:rPr lang="en-CA" sz="2000" dirty="0"/>
              <a:t>esteem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CA" sz="2000" dirty="0"/>
          </a:p>
          <a:p>
            <a:pPr>
              <a:lnSpc>
                <a:spcPct val="80000"/>
              </a:lnSpc>
            </a:pPr>
            <a:r>
              <a:rPr lang="en-CA" sz="2000" dirty="0"/>
              <a:t>Decrease in </a:t>
            </a:r>
            <a:r>
              <a:rPr lang="en-CA" sz="2000" dirty="0" smtClean="0"/>
              <a:t>performance</a:t>
            </a:r>
          </a:p>
          <a:p>
            <a:pPr marL="0" indent="0">
              <a:lnSpc>
                <a:spcPct val="80000"/>
              </a:lnSpc>
              <a:buNone/>
            </a:pPr>
            <a:endParaRPr lang="en-CA" sz="2000" dirty="0" smtClean="0"/>
          </a:p>
          <a:p>
            <a:pPr>
              <a:lnSpc>
                <a:spcPct val="80000"/>
              </a:lnSpc>
            </a:pPr>
            <a:r>
              <a:rPr lang="en-CA" sz="2000" dirty="0" smtClean="0"/>
              <a:t>Relationship difficulties</a:t>
            </a:r>
          </a:p>
          <a:p>
            <a:pPr>
              <a:lnSpc>
                <a:spcPct val="80000"/>
              </a:lnSpc>
            </a:pPr>
            <a:endParaRPr lang="en-CA" sz="2000" dirty="0" smtClean="0"/>
          </a:p>
          <a:p>
            <a:pPr>
              <a:lnSpc>
                <a:spcPct val="80000"/>
              </a:lnSpc>
            </a:pPr>
            <a:r>
              <a:rPr lang="en-CA" sz="2000" dirty="0" smtClean="0"/>
              <a:t>Unhealthy behaviors</a:t>
            </a:r>
            <a:endParaRPr lang="en-CA" sz="2000" dirty="0"/>
          </a:p>
        </p:txBody>
      </p:sp>
      <p:pic>
        <p:nvPicPr>
          <p:cNvPr id="25607" name="Picture 7" descr="MCj0434805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92725" y="2133600"/>
            <a:ext cx="2649538" cy="2649538"/>
          </a:xfrm>
        </p:spPr>
      </p:pic>
    </p:spTree>
    <p:extLst>
      <p:ext uri="{BB962C8B-B14F-4D97-AF65-F5344CB8AC3E}">
        <p14:creationId xmlns:p14="http://schemas.microsoft.com/office/powerpoint/2010/main" val="2548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Monitoring</a:t>
            </a:r>
            <a:endParaRPr lang="en-C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377213"/>
              </p:ext>
            </p:extLst>
          </p:nvPr>
        </p:nvGraphicFramePr>
        <p:xfrm>
          <a:off x="457200" y="1600200"/>
          <a:ext cx="8229600" cy="4235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5040"/>
                <a:gridCol w="576064"/>
                <a:gridCol w="648072"/>
                <a:gridCol w="730424"/>
              </a:tblGrid>
              <a:tr h="460648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Health, well-being, and performance indicators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Fatigue</a:t>
                      </a:r>
                      <a:r>
                        <a:rPr lang="en-CA" dirty="0" smtClean="0"/>
                        <a:t>: How</a:t>
                      </a:r>
                      <a:r>
                        <a:rPr lang="en-CA" baseline="0" dirty="0" smtClean="0"/>
                        <a:t> is my energy level?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Sleep</a:t>
                      </a:r>
                      <a:r>
                        <a:rPr lang="en-CA" dirty="0" smtClean="0"/>
                        <a:t>: Have I been</a:t>
                      </a:r>
                      <a:r>
                        <a:rPr lang="en-CA" baseline="0" dirty="0" smtClean="0"/>
                        <a:t> getting enough sleep? Do I feel adequately rested?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Health</a:t>
                      </a:r>
                      <a:r>
                        <a:rPr lang="en-CA" dirty="0" smtClean="0"/>
                        <a:t>: How is my</a:t>
                      </a:r>
                      <a:r>
                        <a:rPr lang="en-CA" baseline="0" dirty="0" smtClean="0"/>
                        <a:t> general health (free for illness/injury)?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Emotional stability</a:t>
                      </a:r>
                      <a:r>
                        <a:rPr lang="en-CA" dirty="0" smtClean="0"/>
                        <a:t>: How is my emotional state and irritability?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Stress</a:t>
                      </a:r>
                      <a:r>
                        <a:rPr lang="en-CA" dirty="0" smtClean="0"/>
                        <a:t>:</a:t>
                      </a:r>
                      <a:r>
                        <a:rPr lang="en-CA" baseline="0" dirty="0" smtClean="0"/>
                        <a:t> How is my stress level and feeling of overwhelm?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Performance</a:t>
                      </a:r>
                      <a:r>
                        <a:rPr lang="en-CA" dirty="0" smtClean="0"/>
                        <a:t>: How has my work</a:t>
                      </a:r>
                      <a:r>
                        <a:rPr lang="en-CA" baseline="0" dirty="0" smtClean="0"/>
                        <a:t> performance and task execution been?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Relationships</a:t>
                      </a:r>
                      <a:r>
                        <a:rPr lang="en-CA" dirty="0" smtClean="0"/>
                        <a:t>: How are my relationships with others?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Behaviors</a:t>
                      </a:r>
                      <a:r>
                        <a:rPr lang="en-CA" b="1" baseline="0" dirty="0" smtClean="0"/>
                        <a:t> and coping</a:t>
                      </a:r>
                      <a:r>
                        <a:rPr lang="en-CA" baseline="0" dirty="0" smtClean="0"/>
                        <a:t>: How are the behaviors I am choosing to use to cope with my demands (healthy, adequate etc.)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600200"/>
            <a:ext cx="409524" cy="4095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1638295"/>
            <a:ext cx="409524" cy="3714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197" y="1628772"/>
            <a:ext cx="380952" cy="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4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Impacts health, well-being, performance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000" dirty="0"/>
              <a:t>Chronic activation of our nervous system with little respite from stress hormones causes potentially serious problems </a:t>
            </a:r>
            <a:r>
              <a:rPr lang="en-CA" sz="2000" dirty="0" smtClean="0"/>
              <a:t> with </a:t>
            </a:r>
            <a:r>
              <a:rPr lang="en-CA" sz="2000" dirty="0"/>
              <a:t>the following:</a:t>
            </a:r>
          </a:p>
          <a:p>
            <a:r>
              <a:rPr lang="en-CA" sz="2000" b="1" dirty="0" smtClean="0"/>
              <a:t>Physical Health- </a:t>
            </a:r>
            <a:r>
              <a:rPr lang="en-CA" sz="2000" dirty="0" smtClean="0"/>
              <a:t>hypertension, asthma, ulcers, heart/vascular issues, IBS, suppresses immune</a:t>
            </a:r>
          </a:p>
          <a:p>
            <a:r>
              <a:rPr lang="en-CA" sz="2000" b="1" dirty="0" smtClean="0"/>
              <a:t>Mental Health- </a:t>
            </a:r>
            <a:r>
              <a:rPr lang="en-CA" sz="2000" dirty="0" smtClean="0"/>
              <a:t>depression, anxiety, decrease well-being</a:t>
            </a:r>
            <a:endParaRPr lang="en-CA" sz="2000" dirty="0"/>
          </a:p>
          <a:p>
            <a:r>
              <a:rPr lang="en-CA" sz="2000" b="1" dirty="0" smtClean="0"/>
              <a:t>Relationship health- </a:t>
            </a:r>
            <a:r>
              <a:rPr lang="en-CA" sz="2000" dirty="0" smtClean="0"/>
              <a:t>increase conflicts, interpersonal and relationship issues</a:t>
            </a:r>
            <a:endParaRPr lang="en-CA" sz="2000" dirty="0"/>
          </a:p>
          <a:p>
            <a:r>
              <a:rPr lang="en-CA" sz="2000" b="1" dirty="0" smtClean="0"/>
              <a:t>Behavioral heath- </a:t>
            </a:r>
            <a:r>
              <a:rPr lang="en-CA" sz="2000" dirty="0" smtClean="0"/>
              <a:t>lifestyle choices (alcohol </a:t>
            </a:r>
            <a:r>
              <a:rPr lang="en-CA" sz="2000" dirty="0"/>
              <a:t>and drug </a:t>
            </a:r>
            <a:r>
              <a:rPr lang="en-CA" sz="2000" dirty="0" smtClean="0"/>
              <a:t>use), </a:t>
            </a:r>
            <a:r>
              <a:rPr lang="en-CA" sz="2000" dirty="0"/>
              <a:t>eating choices, decision making, spending behaviors </a:t>
            </a:r>
            <a:r>
              <a:rPr lang="en-CA" sz="2000" dirty="0" smtClean="0"/>
              <a:t>etc.</a:t>
            </a:r>
          </a:p>
          <a:p>
            <a:r>
              <a:rPr lang="en-CA" sz="2000" b="1" dirty="0" smtClean="0"/>
              <a:t>Performance</a:t>
            </a:r>
            <a:r>
              <a:rPr lang="en-CA" sz="2000" dirty="0" smtClean="0"/>
              <a:t>-</a:t>
            </a:r>
            <a:r>
              <a:rPr lang="en-CA" sz="2000" dirty="0"/>
              <a:t> </a:t>
            </a:r>
            <a:r>
              <a:rPr lang="en-CA" sz="2000" dirty="0" smtClean="0"/>
              <a:t>issues with job performance, problems with executing tasks 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13504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Strategies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39668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Active Awareness</a:t>
            </a:r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Deliberate Choice</a:t>
            </a:r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Renew </a:t>
            </a:r>
            <a:r>
              <a:rPr lang="en-CA" dirty="0" smtClean="0"/>
              <a:t>energy</a:t>
            </a: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Build your team</a:t>
            </a:r>
            <a:endParaRPr lang="en-CA" dirty="0"/>
          </a:p>
        </p:txBody>
      </p:sp>
      <p:pic>
        <p:nvPicPr>
          <p:cNvPr id="1026" name="Picture 2" descr="C:\Users\Owner\AppData\Local\Microsoft\Windows\Temporary Internet Files\Content.IE5\J8O8A261\MC900441730[1]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220" y="2765901"/>
            <a:ext cx="2194560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wner\AppData\Local\Microsoft\Windows\Temporary Internet Files\Content.IE5\9C12KGC6\MP900448457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344" y="1772816"/>
            <a:ext cx="3819872" cy="381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56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Awareness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DF429A-D22D-4B76-8F46-BAEACD7C55BF}" type="slidenum">
              <a:rPr lang="en-CA" noProof="0" smtClean="0"/>
              <a:pPr>
                <a:defRPr/>
              </a:pPr>
              <a:t>15</a:t>
            </a:fld>
            <a:endParaRPr lang="en-CA" noProof="0" dirty="0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346488" y="1164461"/>
            <a:ext cx="8663674" cy="1023258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n-US" dirty="0"/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422382" y="2246753"/>
            <a:ext cx="8587779" cy="83911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n-US" dirty="0"/>
          </a:p>
        </p:txBody>
      </p:sp>
      <p:grpSp>
        <p:nvGrpSpPr>
          <p:cNvPr id="60" name="Group 59"/>
          <p:cNvGrpSpPr/>
          <p:nvPr/>
        </p:nvGrpSpPr>
        <p:grpSpPr>
          <a:xfrm>
            <a:off x="1233020" y="1676090"/>
            <a:ext cx="7282705" cy="4298867"/>
            <a:chOff x="995572" y="1209013"/>
            <a:chExt cx="7282705" cy="4216400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282909" y="1436026"/>
              <a:ext cx="1158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600" b="1" dirty="0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endParaRPr lang="en-CA" sz="1600" b="1" dirty="0">
                <a:latin typeface="Arial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32085" y="3791876"/>
              <a:ext cx="320675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flipH="1">
              <a:off x="1308309" y="4541176"/>
              <a:ext cx="546100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1300" dirty="0">
                  <a:solidFill>
                    <a:srgbClr val="000000"/>
                  </a:solidFill>
                  <a:latin typeface="Times New Roman" pitchFamily="18" charset="0"/>
                </a:rPr>
                <a:t>_</a:t>
              </a:r>
              <a:endParaRPr lang="en-CA" sz="1400" b="1" dirty="0">
                <a:latin typeface="Arial" charset="0"/>
              </a:endParaRPr>
            </a:p>
          </p:txBody>
        </p:sp>
        <p:grpSp>
          <p:nvGrpSpPr>
            <p:cNvPr id="11" name="Group 9"/>
            <p:cNvGrpSpPr>
              <a:grpSpLocks/>
            </p:cNvGrpSpPr>
            <p:nvPr/>
          </p:nvGrpSpPr>
          <p:grpSpPr bwMode="auto">
            <a:xfrm>
              <a:off x="995572" y="1612238"/>
              <a:ext cx="228600" cy="2974975"/>
              <a:chOff x="1320" y="935"/>
              <a:chExt cx="68" cy="1293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1353" y="1001"/>
                <a:ext cx="1" cy="115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>
                <a:off x="1320" y="935"/>
                <a:ext cx="68" cy="70"/>
              </a:xfrm>
              <a:custGeom>
                <a:avLst/>
                <a:gdLst/>
                <a:ahLst/>
                <a:cxnLst>
                  <a:cxn ang="0">
                    <a:pos x="68" y="70"/>
                  </a:cxn>
                  <a:cxn ang="0">
                    <a:pos x="34" y="0"/>
                  </a:cxn>
                  <a:cxn ang="0">
                    <a:pos x="0" y="70"/>
                  </a:cxn>
                  <a:cxn ang="0">
                    <a:pos x="68" y="70"/>
                  </a:cxn>
                </a:cxnLst>
                <a:rect l="0" t="0" r="r" b="b"/>
                <a:pathLst>
                  <a:path w="68" h="70">
                    <a:moveTo>
                      <a:pt x="68" y="70"/>
                    </a:moveTo>
                    <a:lnTo>
                      <a:pt x="34" y="0"/>
                    </a:lnTo>
                    <a:lnTo>
                      <a:pt x="0" y="70"/>
                    </a:lnTo>
                    <a:lnTo>
                      <a:pt x="68" y="70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1320" y="2158"/>
                <a:ext cx="68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" y="70"/>
                  </a:cxn>
                  <a:cxn ang="0">
                    <a:pos x="68" y="0"/>
                  </a:cxn>
                  <a:cxn ang="0">
                    <a:pos x="0" y="0"/>
                  </a:cxn>
                </a:cxnLst>
                <a:rect l="0" t="0" r="r" b="b"/>
                <a:pathLst>
                  <a:path w="68" h="70">
                    <a:moveTo>
                      <a:pt x="0" y="0"/>
                    </a:moveTo>
                    <a:lnTo>
                      <a:pt x="34" y="70"/>
                    </a:lnTo>
                    <a:lnTo>
                      <a:pt x="6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517860" y="2682213"/>
              <a:ext cx="3365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771860" y="2731426"/>
              <a:ext cx="33337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 b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6748672" y="4925351"/>
              <a:ext cx="117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600" b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endParaRPr lang="en-CA" sz="1600" b="1">
                <a:latin typeface="Arial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6869322" y="4925351"/>
              <a:ext cx="39688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3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733760" y="4801526"/>
              <a:ext cx="3857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</a:rPr>
                <a:t>_</a:t>
              </a:r>
              <a:endParaRPr lang="en-CA" sz="1600" b="1" dirty="0">
                <a:latin typeface="Arial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922672" y="4898363"/>
              <a:ext cx="508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600" b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1600" b="1">
                <a:latin typeface="Arial" charset="0"/>
              </a:endParaRPr>
            </a:p>
          </p:txBody>
        </p:sp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1854410" y="5250788"/>
              <a:ext cx="4987925" cy="174625"/>
              <a:chOff x="1730" y="2716"/>
              <a:chExt cx="2316" cy="69"/>
            </a:xfrm>
          </p:grpSpPr>
          <p:sp>
            <p:nvSpPr>
              <p:cNvPr id="22" name="Line 20"/>
              <p:cNvSpPr>
                <a:spLocks noChangeShapeType="1"/>
              </p:cNvSpPr>
              <p:nvPr/>
            </p:nvSpPr>
            <p:spPr bwMode="auto">
              <a:xfrm flipH="1">
                <a:off x="1794" y="2750"/>
                <a:ext cx="2186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978" y="2716"/>
                <a:ext cx="68" cy="69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68" y="35"/>
                  </a:cxn>
                  <a:cxn ang="0">
                    <a:pos x="0" y="0"/>
                  </a:cxn>
                  <a:cxn ang="0">
                    <a:pos x="0" y="69"/>
                  </a:cxn>
                </a:cxnLst>
                <a:rect l="0" t="0" r="r" b="b"/>
                <a:pathLst>
                  <a:path w="68" h="69">
                    <a:moveTo>
                      <a:pt x="0" y="69"/>
                    </a:moveTo>
                    <a:lnTo>
                      <a:pt x="68" y="35"/>
                    </a:lnTo>
                    <a:lnTo>
                      <a:pt x="0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730" y="2716"/>
                <a:ext cx="68" cy="69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0" y="35"/>
                  </a:cxn>
                  <a:cxn ang="0">
                    <a:pos x="68" y="69"/>
                  </a:cxn>
                  <a:cxn ang="0">
                    <a:pos x="68" y="0"/>
                  </a:cxn>
                </a:cxnLst>
                <a:rect l="0" t="0" r="r" b="b"/>
                <a:pathLst>
                  <a:path w="68" h="69">
                    <a:moveTo>
                      <a:pt x="68" y="0"/>
                    </a:moveTo>
                    <a:lnTo>
                      <a:pt x="0" y="35"/>
                    </a:lnTo>
                    <a:lnTo>
                      <a:pt x="68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113297" y="1599538"/>
              <a:ext cx="412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3113297" y="1758288"/>
              <a:ext cx="412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113297" y="1915451"/>
              <a:ext cx="412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026110" y="2074201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3681622" y="2231363"/>
              <a:ext cx="698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.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4037222" y="2552038"/>
              <a:ext cx="3651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3116472" y="2704438"/>
              <a:ext cx="3651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3122822" y="3047338"/>
              <a:ext cx="4286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219785" y="384108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3129172" y="3993488"/>
              <a:ext cx="333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6383547" y="3831563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5664410" y="3985551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2546560" y="1566201"/>
              <a:ext cx="1068387" cy="45402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3524460" y="1628113"/>
              <a:ext cx="412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b="1">
                  <a:solidFill>
                    <a:srgbClr val="C0C0C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3516522" y="1623351"/>
              <a:ext cx="428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b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3330785" y="1791626"/>
              <a:ext cx="412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200" b="1">
                  <a:solidFill>
                    <a:srgbClr val="C0C0C0"/>
                  </a:solidFill>
                  <a:latin typeface="Arial" charset="0"/>
                </a:rPr>
                <a:t> </a:t>
              </a:r>
              <a:endParaRPr lang="en-CA" sz="1200" b="1">
                <a:latin typeface="Arial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2552910" y="3006063"/>
              <a:ext cx="995362" cy="45085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3162510" y="4858676"/>
              <a:ext cx="2590800" cy="333375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5251660" y="4895188"/>
              <a:ext cx="33337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000" b="1">
                  <a:solidFill>
                    <a:srgbClr val="A50021"/>
                  </a:solidFill>
                  <a:latin typeface="Arial" charset="0"/>
                </a:rPr>
                <a:t> </a:t>
              </a:r>
              <a:endParaRPr lang="en-CA" sz="1400" b="1">
                <a:latin typeface="Arial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 rot="16200000" flipH="1">
              <a:off x="708234" y="2977488"/>
              <a:ext cx="14986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CA" sz="1600" b="1" dirty="0">
                  <a:solidFill>
                    <a:srgbClr val="000000"/>
                  </a:solidFill>
                  <a:latin typeface="Arial" charset="0"/>
                </a:rPr>
                <a:t>Consciousness</a:t>
              </a:r>
              <a:endParaRPr lang="en-CA" sz="1600" b="1" dirty="0">
                <a:latin typeface="Arial" charset="0"/>
              </a:endParaRPr>
            </a:p>
          </p:txBody>
        </p:sp>
        <p:sp>
          <p:nvSpPr>
            <p:cNvPr id="45" name="Rectangle 45"/>
            <p:cNvSpPr>
              <a:spLocks noChangeArrowheads="1"/>
            </p:cNvSpPr>
            <p:nvPr/>
          </p:nvSpPr>
          <p:spPr bwMode="auto">
            <a:xfrm>
              <a:off x="1825835" y="2148813"/>
              <a:ext cx="2473325" cy="2590800"/>
            </a:xfrm>
            <a:prstGeom prst="rect">
              <a:avLst/>
            </a:prstGeom>
            <a:solidFill>
              <a:srgbClr val="091D5D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182880" anchor="ctr" anchorCtr="1"/>
            <a:lstStyle/>
            <a:p>
              <a:pPr eaLnBrk="0" hangingPunct="0">
                <a:spcBef>
                  <a:spcPct val="0"/>
                </a:spcBef>
              </a:pPr>
              <a: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Unconscious</a:t>
              </a:r>
              <a:b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</a:br>
              <a: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Incompetence</a:t>
              </a:r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>
              <a:off x="4318210" y="2148813"/>
              <a:ext cx="2471737" cy="2590800"/>
            </a:xfrm>
            <a:prstGeom prst="rect">
              <a:avLst/>
            </a:prstGeom>
            <a:solidFill>
              <a:srgbClr val="091D5D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182880" anchor="ctr" anchorCtr="1"/>
            <a:lstStyle/>
            <a:p>
              <a:pPr eaLnBrk="0" hangingPunct="0">
                <a:spcBef>
                  <a:spcPct val="0"/>
                </a:spcBef>
              </a:pPr>
              <a:r>
                <a:rPr lang="en-US" b="1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Unconscious</a:t>
              </a:r>
              <a:r>
                <a:rPr lang="en-US" b="1">
                  <a:latin typeface="Arial" charset="0"/>
                  <a:cs typeface="Times New Roman" pitchFamily="18" charset="0"/>
                </a:rPr>
                <a:t/>
              </a:r>
              <a:br>
                <a:rPr lang="en-US" b="1">
                  <a:latin typeface="Arial" charset="0"/>
                  <a:cs typeface="Times New Roman" pitchFamily="18" charset="0"/>
                </a:rPr>
              </a:br>
              <a:r>
                <a:rPr lang="en-US" b="1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Competence</a:t>
              </a:r>
            </a:p>
          </p:txBody>
        </p:sp>
        <p:sp>
          <p:nvSpPr>
            <p:cNvPr id="47" name="Text Box 47"/>
            <p:cNvSpPr txBox="1">
              <a:spLocks noChangeArrowheads="1"/>
            </p:cNvSpPr>
            <p:nvPr/>
          </p:nvSpPr>
          <p:spPr bwMode="auto">
            <a:xfrm>
              <a:off x="3647491" y="4876138"/>
              <a:ext cx="1401763" cy="3365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pPr eaLnBrk="0" hangingPunct="0"/>
              <a:r>
                <a:rPr lang="en-US" sz="1600" b="1" dirty="0">
                  <a:solidFill>
                    <a:srgbClr val="000000"/>
                  </a:solidFill>
                  <a:latin typeface="Arial" charset="0"/>
                </a:rPr>
                <a:t>Competence</a:t>
              </a:r>
              <a:endParaRPr lang="en-CA" sz="16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4318210" y="1386813"/>
              <a:ext cx="2473325" cy="685800"/>
            </a:xfrm>
            <a:prstGeom prst="rect">
              <a:avLst/>
            </a:prstGeom>
            <a:solidFill>
              <a:srgbClr val="091D5D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182880" anchor="ctr" anchorCtr="1"/>
            <a:lstStyle/>
            <a:p>
              <a:pPr eaLnBrk="0" hangingPunct="0">
                <a:spcBef>
                  <a:spcPct val="0"/>
                </a:spcBef>
              </a:pPr>
              <a: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Conscious</a:t>
              </a:r>
              <a:r>
                <a:rPr lang="en-US" b="1" dirty="0">
                  <a:latin typeface="Arial" charset="0"/>
                  <a:cs typeface="Times New Roman" pitchFamily="18" charset="0"/>
                </a:rPr>
                <a:t/>
              </a:r>
              <a:br>
                <a:rPr lang="en-US" b="1" dirty="0">
                  <a:latin typeface="Arial" charset="0"/>
                  <a:cs typeface="Times New Roman" pitchFamily="18" charset="0"/>
                </a:rPr>
              </a:br>
              <a: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Competence</a:t>
              </a:r>
            </a:p>
          </p:txBody>
        </p:sp>
        <p:sp>
          <p:nvSpPr>
            <p:cNvPr id="49" name="Rectangle 49"/>
            <p:cNvSpPr>
              <a:spLocks noChangeArrowheads="1"/>
            </p:cNvSpPr>
            <p:nvPr/>
          </p:nvSpPr>
          <p:spPr bwMode="auto">
            <a:xfrm>
              <a:off x="1825835" y="1386813"/>
              <a:ext cx="2473325" cy="685800"/>
            </a:xfrm>
            <a:prstGeom prst="rect">
              <a:avLst/>
            </a:prstGeom>
            <a:solidFill>
              <a:srgbClr val="091D5D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182880" anchor="ctr" anchorCtr="1"/>
            <a:lstStyle/>
            <a:p>
              <a:pPr eaLnBrk="0" hangingPunct="0">
                <a:spcBef>
                  <a:spcPct val="0"/>
                </a:spcBef>
              </a:pPr>
              <a: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Conscious</a:t>
              </a:r>
              <a:b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</a:br>
              <a:r>
                <a:rPr lang="en-US" b="1" dirty="0">
                  <a:solidFill>
                    <a:srgbClr val="FFFFFF"/>
                  </a:solidFill>
                  <a:latin typeface="Arial" charset="0"/>
                  <a:cs typeface="Times New Roman" pitchFamily="18" charset="0"/>
                </a:rPr>
                <a:t>Incompetence</a:t>
              </a:r>
            </a:p>
          </p:txBody>
        </p:sp>
        <p:sp>
          <p:nvSpPr>
            <p:cNvPr id="50" name="Rectangle 50"/>
            <p:cNvSpPr>
              <a:spLocks noChangeArrowheads="1"/>
            </p:cNvSpPr>
            <p:nvPr/>
          </p:nvSpPr>
          <p:spPr bwMode="auto">
            <a:xfrm>
              <a:off x="4272172" y="1209013"/>
              <a:ext cx="76200" cy="36068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643272" y="2072613"/>
              <a:ext cx="5334000" cy="762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757572" y="2301213"/>
              <a:ext cx="5105400" cy="22860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Text Box 53"/>
            <p:cNvSpPr txBox="1">
              <a:spLocks noChangeArrowheads="1"/>
            </p:cNvSpPr>
            <p:nvPr/>
          </p:nvSpPr>
          <p:spPr bwMode="auto">
            <a:xfrm>
              <a:off x="7053472" y="3291813"/>
              <a:ext cx="1219200" cy="366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  <a:flatTx/>
            </a:bodyPr>
            <a:lstStyle/>
            <a:p>
              <a:pPr algn="l" eaLnBrk="0" hangingPunct="0"/>
              <a:r>
                <a:rPr lang="en-US" b="1" dirty="0">
                  <a:solidFill>
                    <a:schemeClr val="accent3"/>
                  </a:solidFill>
                  <a:latin typeface="Arial" charset="0"/>
                </a:rPr>
                <a:t>Habit</a:t>
              </a:r>
              <a:endParaRPr lang="en-CA" b="1" dirty="0">
                <a:solidFill>
                  <a:schemeClr val="accent3"/>
                </a:solidFill>
                <a:latin typeface="Arial" charset="0"/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1757572" y="1310613"/>
              <a:ext cx="5105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55" name="Text Box 55"/>
            <p:cNvSpPr txBox="1">
              <a:spLocks noChangeArrowheads="1"/>
            </p:cNvSpPr>
            <p:nvPr/>
          </p:nvSpPr>
          <p:spPr bwMode="auto">
            <a:xfrm>
              <a:off x="6893977" y="1386813"/>
              <a:ext cx="138430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  <a:flatTx/>
            </a:bodyPr>
            <a:lstStyle/>
            <a:p>
              <a:pPr algn="ctr" eaLnBrk="0" hangingPunct="0"/>
              <a:r>
                <a:rPr lang="en-US" b="1" dirty="0">
                  <a:solidFill>
                    <a:schemeClr val="accent3"/>
                  </a:solidFill>
                  <a:latin typeface="Arial" charset="0"/>
                </a:rPr>
                <a:t>Conscious Choice</a:t>
              </a:r>
              <a:endParaRPr lang="en-CA" b="1" dirty="0">
                <a:solidFill>
                  <a:schemeClr val="accent3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978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Deliberate Choice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Identify what really matters most</a:t>
            </a:r>
          </a:p>
          <a:p>
            <a:endParaRPr lang="en-CA" dirty="0" smtClean="0"/>
          </a:p>
          <a:p>
            <a:r>
              <a:rPr lang="en-CA" dirty="0" smtClean="0"/>
              <a:t>Be strategic- prioritize </a:t>
            </a:r>
            <a:r>
              <a:rPr lang="en-CA" dirty="0" smtClean="0"/>
              <a:t>and plan</a:t>
            </a:r>
          </a:p>
          <a:p>
            <a:endParaRPr lang="en-CA" dirty="0" smtClean="0"/>
          </a:p>
          <a:p>
            <a:r>
              <a:rPr lang="en-CA" dirty="0" smtClean="0"/>
              <a:t>Actively allocate resources by choosing when, where and how</a:t>
            </a:r>
            <a:endParaRPr lang="en-CA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464" y="1689769"/>
            <a:ext cx="3036071" cy="434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49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7992888" cy="157018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Renew </a:t>
            </a:r>
            <a:r>
              <a:rPr lang="en-CA" dirty="0" smtClean="0"/>
              <a:t>Energy</a:t>
            </a:r>
            <a:br>
              <a:rPr lang="en-CA" dirty="0" smtClean="0"/>
            </a:br>
            <a:r>
              <a:rPr lang="en-CA" sz="800" dirty="0" smtClean="0"/>
              <a:t> </a:t>
            </a:r>
            <a:r>
              <a:rPr lang="en-CA" dirty="0"/>
              <a:t/>
            </a:r>
            <a:br>
              <a:rPr lang="en-CA" dirty="0"/>
            </a:br>
            <a:r>
              <a:rPr lang="en-CA" sz="2700" dirty="0">
                <a:solidFill>
                  <a:schemeClr val="tx1"/>
                </a:solidFill>
              </a:rPr>
              <a:t>Create daily habits to renew energy in the bodies four main energy </a:t>
            </a:r>
            <a:r>
              <a:rPr lang="en-CA" sz="2700" dirty="0" smtClean="0">
                <a:solidFill>
                  <a:schemeClr val="tx1"/>
                </a:solidFill>
              </a:rPr>
              <a:t>sources</a:t>
            </a:r>
            <a:endParaRPr lang="en-CA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69837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44208" y="6021288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Loehr</a:t>
            </a:r>
            <a:r>
              <a:rPr lang="en-CA" dirty="0" smtClean="0"/>
              <a:t> </a:t>
            </a:r>
            <a:r>
              <a:rPr lang="en-CA" dirty="0"/>
              <a:t>&amp; Schwartz, 2009</a:t>
            </a:r>
          </a:p>
        </p:txBody>
      </p:sp>
    </p:spTree>
    <p:extLst>
      <p:ext uri="{BB962C8B-B14F-4D97-AF65-F5344CB8AC3E}">
        <p14:creationId xmlns:p14="http://schemas.microsoft.com/office/powerpoint/2010/main" val="3972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Build your team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Identify sources of support</a:t>
            </a:r>
          </a:p>
          <a:p>
            <a:endParaRPr lang="en-CA" dirty="0" smtClean="0"/>
          </a:p>
          <a:p>
            <a:r>
              <a:rPr lang="en-CA" dirty="0" smtClean="0"/>
              <a:t>Delegate and task share</a:t>
            </a:r>
          </a:p>
          <a:p>
            <a:endParaRPr lang="en-CA" dirty="0"/>
          </a:p>
          <a:p>
            <a:r>
              <a:rPr lang="en-CA" dirty="0" smtClean="0"/>
              <a:t>Build team of experts/ mentors</a:t>
            </a:r>
            <a:r>
              <a:rPr lang="en-CA" dirty="0"/>
              <a:t> </a:t>
            </a:r>
            <a:r>
              <a:rPr lang="en-CA" dirty="0" smtClean="0"/>
              <a:t>to help guide you and develop skills/tools needed</a:t>
            </a:r>
          </a:p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6" name="Picture 4" descr="C:\Users\Owner\AppData\Local\Microsoft\Windows\Temporary Internet Files\Content.IE5\5W6K0OKK\MP90042655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785" y="1700808"/>
            <a:ext cx="2807892" cy="422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41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To ‘Run on Full’…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Shift mindset from ‘having it all’ to ‘having what matters most’</a:t>
            </a:r>
          </a:p>
          <a:p>
            <a:endParaRPr lang="en-CA" dirty="0" smtClean="0"/>
          </a:p>
          <a:p>
            <a:r>
              <a:rPr lang="en-CA" dirty="0" smtClean="0"/>
              <a:t>Become actively aware of stress signals- be proactive vs. reactive</a:t>
            </a:r>
          </a:p>
          <a:p>
            <a:endParaRPr lang="en-CA" dirty="0"/>
          </a:p>
          <a:p>
            <a:r>
              <a:rPr lang="en-CA" dirty="0" smtClean="0"/>
              <a:t>Be strategic about managing energy and resources</a:t>
            </a:r>
          </a:p>
          <a:p>
            <a:endParaRPr lang="en-CA" dirty="0"/>
          </a:p>
        </p:txBody>
      </p:sp>
      <p:pic>
        <p:nvPicPr>
          <p:cNvPr id="4098" name="Picture 2" descr="C:\Users\Owner\AppData\Local\Microsoft\Windows\Temporary Internet Files\Content.IE5\30YSAEK7\MC900441730[1]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76871"/>
            <a:ext cx="3033737" cy="303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57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3886200" cy="1470025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chemeClr val="accent1"/>
                </a:solidFill>
                <a:effectLst>
                  <a:outerShdw blurRad="50800" dist="38100" algn="tl" rotWithShape="0">
                    <a:srgbClr val="000000">
                      <a:alpha val="20000"/>
                    </a:srgbClr>
                  </a:outerShdw>
                </a:effectLst>
              </a:rPr>
              <a:t>Questions??</a:t>
            </a:r>
            <a:endParaRPr lang="en-US" sz="3600" dirty="0">
              <a:solidFill>
                <a:schemeClr val="accent1"/>
              </a:solidFill>
              <a:effectLst>
                <a:outerShdw blurRad="50800" dist="381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5004048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419C1D"/>
                </a:solidFill>
              </a:rPr>
              <a:t>For more information:</a:t>
            </a:r>
          </a:p>
          <a:p>
            <a:pPr algn="l"/>
            <a:r>
              <a:rPr lang="en-US" dirty="0" smtClean="0">
                <a:solidFill>
                  <a:srgbClr val="419C1D"/>
                </a:solidFill>
              </a:rPr>
              <a:t>kmacneill@copemanhealthcare.com</a:t>
            </a:r>
          </a:p>
        </p:txBody>
      </p:sp>
      <p:pic>
        <p:nvPicPr>
          <p:cNvPr id="6" name="Picture 5" descr="CHC_VectorLogo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561063" y="499118"/>
            <a:ext cx="1672955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5774</TotalTime>
  <Words>768</Words>
  <Application>Microsoft Office PowerPoint</Application>
  <PresentationFormat>On-screen Show (4:3)</PresentationFormat>
  <Paragraphs>215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Running on Full</vt:lpstr>
      <vt:lpstr>PowerPoint Presentation</vt:lpstr>
      <vt:lpstr>Running on Full- what’s in it for you?</vt:lpstr>
      <vt:lpstr>Work-life-balance</vt:lpstr>
      <vt:lpstr>Personal Resource Allocation - Grawitch et al., 2010</vt:lpstr>
      <vt:lpstr>Effective Resource Allocation</vt:lpstr>
      <vt:lpstr>Shift in thinking…. </vt:lpstr>
      <vt:lpstr>Stress</vt:lpstr>
      <vt:lpstr>How does stress manifest?</vt:lpstr>
      <vt:lpstr>What are your stress signs?</vt:lpstr>
      <vt:lpstr>Warning signs</vt:lpstr>
      <vt:lpstr>Monitoring</vt:lpstr>
      <vt:lpstr>Impacts health, well-being, performance </vt:lpstr>
      <vt:lpstr>Strategies</vt:lpstr>
      <vt:lpstr>Active Awareness</vt:lpstr>
      <vt:lpstr>Deliberate Choice</vt:lpstr>
      <vt:lpstr>Renew Energy   Create daily habits to renew energy in the bodies four main energy sources</vt:lpstr>
      <vt:lpstr>Build your team</vt:lpstr>
      <vt:lpstr>To ‘Run on Full’…</vt:lpstr>
      <vt:lpstr>Questions??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ALL CAPS</dc:title>
  <dc:creator>AMG</dc:creator>
  <cp:lastModifiedBy>Owner</cp:lastModifiedBy>
  <cp:revision>72</cp:revision>
  <cp:lastPrinted>2014-04-28T02:28:55Z</cp:lastPrinted>
  <dcterms:created xsi:type="dcterms:W3CDTF">2011-11-07T18:47:45Z</dcterms:created>
  <dcterms:modified xsi:type="dcterms:W3CDTF">2014-04-28T03:51:10Z</dcterms:modified>
</cp:coreProperties>
</file>