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x-emf" Extension="emf"/>
  <Default ContentType="application/vnd.openxmlformats-package.relationships+xml" Extension="rels"/>
  <Default ContentType="application/xml" Extension="xml"/>
  <Default ContentType="application/x-fontdata" Extension="fntdata"/>
  <Default ContentType="image/gif" Extension="gif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notesMaster+xml" PartName="/ppt/notesMasters/notesMaster1.xml"/>
  <Override ContentType="application/vnd.openxmlformats-officedocument.presentationml.tags+xml" PartName="/ppt/tags/tag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60" r:id="rId1"/>
    <p:sldMasterId id="2147483662" r:id="rId2"/>
  </p:sldMasterIdLst>
  <p:notesMasterIdLst>
    <p:notesMasterId r:id="rId18"/>
  </p:notesMasterIdLst>
  <p:sldIdLst>
    <p:sldId id="456" r:id="rId3"/>
    <p:sldId id="451" r:id="rId4"/>
    <p:sldId id="277" r:id="rId5"/>
    <p:sldId id="436" r:id="rId6"/>
    <p:sldId id="437" r:id="rId7"/>
    <p:sldId id="423" r:id="rId8"/>
    <p:sldId id="282" r:id="rId9"/>
    <p:sldId id="271" r:id="rId10"/>
    <p:sldId id="272" r:id="rId11"/>
    <p:sldId id="457" r:id="rId12"/>
    <p:sldId id="460" r:id="rId13"/>
    <p:sldId id="453" r:id="rId14"/>
    <p:sldId id="458" r:id="rId15"/>
    <p:sldId id="454" r:id="rId16"/>
    <p:sldId id="455" r:id="rId17"/>
  </p:sldIdLst>
  <p:sldSz cx="12192000" cy="6858000"/>
  <p:notesSz cx="6858000" cy="9144000"/>
  <p:embeddedFontLst>
    <p:embeddedFont>
      <p:font typeface="Bebas" panose="020B0604020202020204" charset="0"/>
      <p:regular r:id="rId19"/>
    </p:embeddedFont>
    <p:embeddedFont>
      <p:font typeface="OldSansBlack" panose="020B0604020202020204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Wingdings 3" panose="05040102010807070707" pitchFamily="18" charset="2"/>
      <p:regular r:id="rId25"/>
    </p:embeddedFont>
    <p:embeddedFont>
      <p:font typeface="Adobe Gothic Std B" panose="020B0800000000000000" pitchFamily="34" charset="-128"/>
      <p:bold r:id="rId26"/>
    </p:embeddedFont>
  </p:embeddedFontLst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ldSansBlack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ldSansBlack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ldSansBlack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ldSansBlack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ldSansBlack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ldSansBlack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ldSansBlack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ldSansBlack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ldSansBlack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754"/>
    <a:srgbClr val="4B4B4B"/>
    <a:srgbClr val="F2F3F7"/>
    <a:srgbClr val="A5CBC4"/>
    <a:srgbClr val="D2EEE9"/>
    <a:srgbClr val="362800"/>
    <a:srgbClr val="CC9900"/>
    <a:srgbClr val="FAE338"/>
    <a:srgbClr val="C1F5EA"/>
    <a:srgbClr val="004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7" autoAdjust="0"/>
    <p:restoredTop sz="86419" autoAdjust="0"/>
  </p:normalViewPr>
  <p:slideViewPr>
    <p:cSldViewPr>
      <p:cViewPr>
        <p:scale>
          <a:sx n="100" d="100"/>
          <a:sy n="100" d="100"/>
        </p:scale>
        <p:origin x="7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48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68"/>
    </p:cViewPr>
  </p:sorterViewPr>
  <p:notesViewPr>
    <p:cSldViewPr>
      <p:cViewPr varScale="1">
        <p:scale>
          <a:sx n="53" d="100"/>
          <a:sy n="53" d="100"/>
        </p:scale>
        <p:origin x="-193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FE7819-8652-498F-B7D4-2C01BFEA9E82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CA"/>
        </a:p>
      </dgm:t>
    </dgm:pt>
    <dgm:pt modelId="{2F2BB72B-59C4-46BF-98E0-20669B416A64}">
      <dgm:prSet custT="1"/>
      <dgm:spPr/>
      <dgm:t>
        <a:bodyPr/>
        <a:lstStyle/>
        <a:p>
          <a:pPr algn="ctr" rtl="0"/>
          <a:r>
            <a:rPr lang="en-US" sz="2000" dirty="0" smtClean="0"/>
            <a:t>GrowSafe Beef</a:t>
          </a:r>
          <a:r>
            <a:rPr lang="en-US" sz="2000" baseline="30000" dirty="0" smtClean="0"/>
            <a:t>®</a:t>
          </a:r>
          <a:endParaRPr lang="en-CA" sz="2000" dirty="0"/>
        </a:p>
      </dgm:t>
    </dgm:pt>
    <dgm:pt modelId="{5E07FC8E-2446-4432-8234-880C4D6EC807}" type="parTrans" cxnId="{6934C244-AD3C-480A-A309-CF4A6FC90CD9}">
      <dgm:prSet/>
      <dgm:spPr/>
      <dgm:t>
        <a:bodyPr/>
        <a:lstStyle/>
        <a:p>
          <a:endParaRPr lang="en-CA"/>
        </a:p>
      </dgm:t>
    </dgm:pt>
    <dgm:pt modelId="{2A26B193-3E70-4285-92BF-CDBCB16F0B3C}" type="sibTrans" cxnId="{6934C244-AD3C-480A-A309-CF4A6FC90CD9}">
      <dgm:prSet/>
      <dgm:spPr/>
      <dgm:t>
        <a:bodyPr/>
        <a:lstStyle/>
        <a:p>
          <a:endParaRPr lang="en-CA"/>
        </a:p>
      </dgm:t>
    </dgm:pt>
    <dgm:pt modelId="{591500F4-1747-4835-B155-F16207D5B1A9}" type="pres">
      <dgm:prSet presAssocID="{FBFE7819-8652-498F-B7D4-2C01BFEA9E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5C8B8F53-5EE7-4777-9A21-13075DB4FAFE}" type="pres">
      <dgm:prSet presAssocID="{2F2BB72B-59C4-46BF-98E0-20669B416A64}" presName="parentText" presStyleLbl="node1" presStyleIdx="0" presStyleCnt="1" custLinFactX="3726" custLinFactNeighborX="100000" custLinFactNeighborY="-21197">
        <dgm:presLayoutVars>
          <dgm:chMax val="0"/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6934C244-AD3C-480A-A309-CF4A6FC90CD9}" srcId="{FBFE7819-8652-498F-B7D4-2C01BFEA9E82}" destId="{2F2BB72B-59C4-46BF-98E0-20669B416A64}" srcOrd="0" destOrd="0" parTransId="{5E07FC8E-2446-4432-8234-880C4D6EC807}" sibTransId="{2A26B193-3E70-4285-92BF-CDBCB16F0B3C}"/>
    <dgm:cxn modelId="{70D46533-654C-4D5D-89F2-3268E6EB5E6C}" type="presOf" srcId="{FBFE7819-8652-498F-B7D4-2C01BFEA9E82}" destId="{591500F4-1747-4835-B155-F16207D5B1A9}" srcOrd="0" destOrd="0" presId="urn:microsoft.com/office/officeart/2005/8/layout/vList2"/>
    <dgm:cxn modelId="{02B956F9-0A7C-4805-BE8F-6159E2927055}" type="presOf" srcId="{2F2BB72B-59C4-46BF-98E0-20669B416A64}" destId="{5C8B8F53-5EE7-4777-9A21-13075DB4FAFE}" srcOrd="0" destOrd="0" presId="urn:microsoft.com/office/officeart/2005/8/layout/vList2"/>
    <dgm:cxn modelId="{DD29D7DA-6101-43F3-B787-52B648F0832A}" type="presParOf" srcId="{591500F4-1747-4835-B155-F16207D5B1A9}" destId="{5C8B8F53-5EE7-4777-9A21-13075DB4FA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B8F53-5EE7-4777-9A21-13075DB4FAFE}">
      <dsp:nvSpPr>
        <dsp:cNvPr id="0" name=""/>
        <dsp:cNvSpPr/>
      </dsp:nvSpPr>
      <dsp:spPr>
        <a:xfrm>
          <a:off x="0" y="0"/>
          <a:ext cx="2065337" cy="36914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GrowSafe Beef</a:t>
          </a:r>
          <a:r>
            <a:rPr lang="en-US" sz="2000" kern="1200" baseline="30000" dirty="0" smtClean="0"/>
            <a:t>®</a:t>
          </a:r>
          <a:endParaRPr lang="en-CA" sz="2000" kern="1200" dirty="0"/>
        </a:p>
      </dsp:txBody>
      <dsp:txXfrm>
        <a:off x="18020" y="18020"/>
        <a:ext cx="2029297" cy="333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ABC5797-2B4F-46DB-A91B-1345DFEEFADB}" type="datetimeFigureOut">
              <a:rPr lang="en-CA"/>
              <a:pPr>
                <a:defRPr/>
              </a:pPr>
              <a:t>27/04/2014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EAC0D66-9957-49A7-A42E-FD1E654C498B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309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BDBDE9-3A64-42FC-8DBD-1415FB7628E5}" type="slidenum">
              <a:rPr lang="en-CA" smtClean="0"/>
              <a:pPr/>
              <a:t>3</a:t>
            </a:fld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167370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705BA0-8F4C-4FFB-AA0D-A69798D4E39F}" type="slidenum">
              <a:rPr lang="en-CA" smtClean="0"/>
              <a:pPr/>
              <a:t>7</a:t>
            </a:fld>
            <a:endParaRPr lang="en-CA" dirty="0" smtClean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76872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8770DD-2350-4A47-B31B-D02F4AD95E66}" type="slidenum">
              <a:rPr lang="en-CA" smtClean="0"/>
              <a:pPr/>
              <a:t>8</a:t>
            </a:fld>
            <a:endParaRPr lang="en-CA" dirty="0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70314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A3213A-99C0-41BC-8862-BC52FFB1CBA4}" type="slidenum">
              <a:rPr lang="en-CA" smtClean="0"/>
              <a:pPr/>
              <a:t>9</a:t>
            </a:fld>
            <a:endParaRPr lang="en-CA" dirty="0" smtClean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28650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3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E9D7D-487D-46FB-82FC-26B738A775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6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202C5-02CA-4929-BC94-36E94B4B31C5}" type="datetimeFigureOut">
              <a:rPr lang="en-US"/>
              <a:pPr>
                <a:defRPr/>
              </a:pPr>
              <a:t>4/27/2014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5ADE4B-944D-4948-8BEF-A3A65A0790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8B75DC-8DFC-46DC-A338-F4C8E4B2D77B}" type="datetimeFigureOut">
              <a:rPr lang="en-US"/>
              <a:pPr>
                <a:defRPr/>
              </a:pPr>
              <a:t>4/27/2014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9C8D3E-5D22-43CB-914C-A0BB14B61C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3079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" y="0"/>
            <a:ext cx="12196233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6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javascript:history.back();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0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13.jpeg" Type="http://schemas.openxmlformats.org/officeDocument/2006/relationships/image"/><Relationship Id="rId1" Target="../slideLayouts/slideLayout4.xml" Type="http://schemas.openxmlformats.org/officeDocument/2006/relationships/slideLayout"/><Relationship Id="rId5" Target="../media/image16.jpeg" Type="http://schemas.openxmlformats.org/officeDocument/2006/relationships/image"/><Relationship Id="rId4" Target="../media/image15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8" Target="../media/image23.jpg" Type="http://schemas.openxmlformats.org/officeDocument/2006/relationships/image"/><Relationship Id="rId13" Target="../media/image28.png" Type="http://schemas.openxmlformats.org/officeDocument/2006/relationships/image"/><Relationship Id="rId18" Target="../media/image33.png" Type="http://schemas.openxmlformats.org/officeDocument/2006/relationships/image"/><Relationship Id="rId3" Target="../media/image18.emf" Type="http://schemas.openxmlformats.org/officeDocument/2006/relationships/image"/><Relationship Id="rId7" Target="../media/image22.jpeg" Type="http://schemas.openxmlformats.org/officeDocument/2006/relationships/image"/><Relationship Id="rId12" Target="../media/image27.jpeg" Type="http://schemas.openxmlformats.org/officeDocument/2006/relationships/image"/><Relationship Id="rId17" Target="../media/image32.jpeg" Type="http://schemas.openxmlformats.org/officeDocument/2006/relationships/image"/><Relationship Id="rId2" Target="../media/image17.jpeg" Type="http://schemas.openxmlformats.org/officeDocument/2006/relationships/image"/><Relationship Id="rId16" Target="../media/image31.jpg" Type="http://schemas.openxmlformats.org/officeDocument/2006/relationships/image"/><Relationship Id="rId20" Target="../media/image35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21.jpg" Type="http://schemas.openxmlformats.org/officeDocument/2006/relationships/image"/><Relationship Id="rId11" Target="../media/image26.png" Type="http://schemas.openxmlformats.org/officeDocument/2006/relationships/image"/><Relationship Id="rId5" Target="../media/image20.jpeg" Type="http://schemas.openxmlformats.org/officeDocument/2006/relationships/image"/><Relationship Id="rId15" Target="../media/image30.png" Type="http://schemas.openxmlformats.org/officeDocument/2006/relationships/image"/><Relationship Id="rId10" Target="../media/image25.jpeg" Type="http://schemas.openxmlformats.org/officeDocument/2006/relationships/image"/><Relationship Id="rId19" Target="../media/image34.jpg" Type="http://schemas.openxmlformats.org/officeDocument/2006/relationships/image"/><Relationship Id="rId4" Target="../media/image19.jpg" Type="http://schemas.openxmlformats.org/officeDocument/2006/relationships/image"/><Relationship Id="rId9" Target="../media/image24.gif" Type="http://schemas.openxmlformats.org/officeDocument/2006/relationships/image"/><Relationship Id="rId14" Target="../media/image29.png" Type="http://schemas.openxmlformats.org/officeDocument/2006/relationships/image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 ?><Relationships xmlns="http://schemas.openxmlformats.org/package/2006/relationships"><Relationship Id="rId3" Target="../media/image39.png" Type="http://schemas.openxmlformats.org/officeDocument/2006/relationships/image"/><Relationship Id="rId2" Target="../media/image38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40.jpeg" Type="http://schemas.openxmlformats.org/officeDocument/2006/relationships/image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-101274"/>
            <a:ext cx="10372176" cy="6959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381000"/>
            <a:ext cx="5504584" cy="181588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GrowSafe Founded in 1990</a:t>
            </a: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First to Tag Production Livestock</a:t>
            </a: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Met Founder Camiel Huisma in 1999</a:t>
            </a: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Invested in </a:t>
            </a:r>
            <a:r>
              <a:rPr lang="en-CA" sz="2800" dirty="0" smtClean="0">
                <a:solidFill>
                  <a:schemeClr val="bg1"/>
                </a:solidFill>
                <a:latin typeface="+mn-lt"/>
              </a:rPr>
              <a:t>company in 2000</a:t>
            </a:r>
            <a:endParaRPr lang="en-CA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08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836506" y="1676400"/>
            <a:ext cx="2590800" cy="4038600"/>
          </a:xfrm>
          <a:prstGeom prst="rect">
            <a:avLst/>
          </a:prstGeom>
          <a:solidFill>
            <a:srgbClr val="1067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2600000">
            <a:off x="10208558" y="4592989"/>
            <a:ext cx="317512" cy="402588"/>
          </a:xfrm>
          <a:prstGeom prst="rect">
            <a:avLst/>
          </a:prstGeom>
          <a:solidFill>
            <a:srgbClr val="106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OldSansBlack" pitchFamily="2" charset="0"/>
              </a:rPr>
              <a:t>Beef Industry</a:t>
            </a:r>
          </a:p>
        </p:txBody>
      </p:sp>
      <p:pic>
        <p:nvPicPr>
          <p:cNvPr id="9" name="ctl00_Image1" descr="figure0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905000"/>
            <a:ext cx="3010082" cy="3564000"/>
          </a:xfrm>
          <a:prstGeom prst="rect">
            <a:avLst/>
          </a:prstGeom>
          <a:noFill/>
          <a:ln w="28575">
            <a:solidFill>
              <a:srgbClr val="106754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96778" y="2819399"/>
            <a:ext cx="3429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bas" pitchFamily="2" charset="0"/>
                <a:ea typeface="Franchise" pitchFamily="49" charset="0"/>
                <a:cs typeface="Arial" pitchFamily="34" charset="0"/>
                <a:sym typeface="Wingdings 3" pitchFamily="18" charset="2"/>
              </a:rPr>
              <a:t>MEAT  </a:t>
            </a:r>
          </a:p>
          <a:p>
            <a:pPr>
              <a:defRPr/>
            </a:pPr>
            <a:r>
              <a:rPr lang="en-CA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bas" pitchFamily="2" charset="0"/>
                <a:ea typeface="Franchise" pitchFamily="49" charset="0"/>
                <a:cs typeface="Arial" pitchFamily="34" charset="0"/>
                <a:sym typeface="Wingdings 3" pitchFamily="18" charset="2"/>
              </a:rPr>
              <a:t>DEMAND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49536" y="3733801"/>
            <a:ext cx="197546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60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bas" pitchFamily="2" charset="0"/>
                <a:ea typeface="Franchise" pitchFamily="49" charset="0"/>
                <a:cs typeface="Arial" pitchFamily="34" charset="0"/>
                <a:sym typeface="Wingdings 3" pitchFamily="18" charset="2"/>
              </a:rPr>
              <a:t></a:t>
            </a:r>
            <a:r>
              <a:rPr lang="en-CA" sz="48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bas" pitchFamily="2" charset="0"/>
                <a:ea typeface="Franchise" pitchFamily="49" charset="0"/>
                <a:cs typeface="Arial" pitchFamily="34" charset="0"/>
                <a:sym typeface="Wingdings 3" pitchFamily="18" charset="2"/>
              </a:rPr>
              <a:t>55%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596778" y="2362200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bas" pitchFamily="2" charset="0"/>
                <a:ea typeface="Franchise" pitchFamily="49" charset="0"/>
                <a:cs typeface="Arial" pitchFamily="34" charset="0"/>
                <a:sym typeface="Wingdings 3" pitchFamily="18" charset="2"/>
              </a:rPr>
              <a:t>2020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91673" y="4707595"/>
            <a:ext cx="913775" cy="291405"/>
          </a:xfrm>
          <a:prstGeom prst="rect">
            <a:avLst/>
          </a:prstGeom>
          <a:solidFill>
            <a:srgbClr val="A5C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598700" y="4737389"/>
            <a:ext cx="11160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1100" b="1" dirty="0"/>
              <a:t>Source:  UNEP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28522"/>
            <a:ext cx="10972800" cy="346755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CA" sz="2800" dirty="0" smtClean="0"/>
              <a:t>By </a:t>
            </a:r>
            <a:r>
              <a:rPr lang="en-CA" sz="2800" dirty="0"/>
              <a:t>2050 – </a:t>
            </a:r>
            <a:r>
              <a:rPr lang="en-CA" sz="2800" dirty="0" smtClean="0"/>
              <a:t> Must Feed 9 </a:t>
            </a:r>
            <a:r>
              <a:rPr lang="en-CA" sz="2800" dirty="0"/>
              <a:t>Billion – Same </a:t>
            </a:r>
            <a:r>
              <a:rPr lang="en-CA" sz="2800" dirty="0" smtClean="0"/>
              <a:t>Land</a:t>
            </a:r>
          </a:p>
          <a:p>
            <a:pPr eaLnBrk="1" hangingPunct="1">
              <a:lnSpc>
                <a:spcPct val="150000"/>
              </a:lnSpc>
            </a:pPr>
            <a:r>
              <a:rPr lang="en-CA" sz="2800" dirty="0" smtClean="0"/>
              <a:t>Under </a:t>
            </a:r>
            <a:r>
              <a:rPr lang="en-CA" sz="2800" dirty="0"/>
              <a:t>significant pressure </a:t>
            </a:r>
            <a:r>
              <a:rPr lang="en-CA" sz="2800" dirty="0" smtClean="0"/>
              <a:t>from</a:t>
            </a:r>
          </a:p>
          <a:p>
            <a:pPr lvl="1" eaLnBrk="1" hangingPunct="1">
              <a:lnSpc>
                <a:spcPct val="150000"/>
              </a:lnSpc>
            </a:pPr>
            <a:r>
              <a:rPr lang="en-CA" dirty="0" smtClean="0"/>
              <a:t>Rising </a:t>
            </a:r>
            <a:r>
              <a:rPr lang="en-CA" dirty="0"/>
              <a:t>input </a:t>
            </a:r>
            <a:r>
              <a:rPr lang="en-CA" dirty="0" smtClean="0"/>
              <a:t>costs</a:t>
            </a:r>
          </a:p>
          <a:p>
            <a:pPr lvl="1" eaLnBrk="1" hangingPunct="1">
              <a:lnSpc>
                <a:spcPct val="150000"/>
              </a:lnSpc>
            </a:pPr>
            <a:r>
              <a:rPr lang="en-CA" dirty="0" smtClean="0"/>
              <a:t>Consumer </a:t>
            </a:r>
            <a:r>
              <a:rPr lang="en-CA" dirty="0"/>
              <a:t>concerns about: </a:t>
            </a:r>
            <a:endParaRPr lang="en-CA" dirty="0" smtClean="0"/>
          </a:p>
          <a:p>
            <a:pPr lvl="2" eaLnBrk="1" hangingPunct="1">
              <a:lnSpc>
                <a:spcPct val="150000"/>
              </a:lnSpc>
            </a:pPr>
            <a:r>
              <a:rPr lang="en-CA" dirty="0" smtClean="0"/>
              <a:t>Beef </a:t>
            </a:r>
            <a:r>
              <a:rPr lang="en-CA" dirty="0"/>
              <a:t>safety, carbon </a:t>
            </a:r>
            <a:r>
              <a:rPr lang="en-CA" dirty="0" smtClean="0"/>
              <a:t>footprint</a:t>
            </a:r>
          </a:p>
          <a:p>
            <a:pPr lvl="2" eaLnBrk="1" hangingPunct="1">
              <a:lnSpc>
                <a:spcPct val="150000"/>
              </a:lnSpc>
            </a:pPr>
            <a:r>
              <a:rPr lang="en-CA" sz="2400" dirty="0" smtClean="0"/>
              <a:t>Animal </a:t>
            </a:r>
            <a:r>
              <a:rPr lang="en-CA" sz="2400" dirty="0"/>
              <a:t>welfare, </a:t>
            </a:r>
            <a:r>
              <a:rPr lang="en-CA" sz="2400" dirty="0" smtClean="0"/>
              <a:t>disease, antibiotic use</a:t>
            </a:r>
            <a:endParaRPr lang="en-CA" dirty="0"/>
          </a:p>
          <a:p>
            <a:endParaRPr lang="en-CA" dirty="0"/>
          </a:p>
        </p:txBody>
      </p:sp>
      <p:sp>
        <p:nvSpPr>
          <p:cNvPr id="15" name="Rectangle 14"/>
          <p:cNvSpPr/>
          <p:nvPr/>
        </p:nvSpPr>
        <p:spPr>
          <a:xfrm>
            <a:off x="0" y="5779294"/>
            <a:ext cx="9906000" cy="633412"/>
          </a:xfrm>
          <a:prstGeom prst="rect">
            <a:avLst/>
          </a:prstGeom>
          <a:solidFill>
            <a:srgbClr val="1067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0400" y="5868438"/>
            <a:ext cx="8691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+mn-lt"/>
              </a:rPr>
              <a:t>Need to Do More with Less </a:t>
            </a:r>
            <a:r>
              <a:rPr lang="en-US" sz="2400" i="1" dirty="0" smtClean="0">
                <a:solidFill>
                  <a:schemeClr val="bg1"/>
                </a:solidFill>
                <a:latin typeface="+mn-lt"/>
              </a:rPr>
              <a:t>Sustainably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– Need Disruptive Innovation 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62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/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9791700" y="2904954"/>
            <a:ext cx="1790699" cy="2457961"/>
          </a:xfrm>
          <a:prstGeom prst="rect">
            <a:avLst/>
          </a:prstGeom>
          <a:noFill/>
          <a:ln w="38100">
            <a:solidFill>
              <a:srgbClr val="106754"/>
            </a:solidFill>
            <a:miter lim="800000"/>
            <a:headEnd/>
            <a:tailEnd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2667000" y="5486400"/>
            <a:ext cx="8960339" cy="633412"/>
          </a:xfrm>
          <a:prstGeom prst="rect">
            <a:avLst/>
          </a:prstGeom>
          <a:solidFill>
            <a:srgbClr val="1067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593138" cy="1143000"/>
          </a:xfrm>
        </p:spPr>
        <p:txBody>
          <a:bodyPr/>
          <a:lstStyle/>
          <a:p>
            <a:r>
              <a:rPr lang="en-CA" dirty="0" smtClean="0"/>
              <a:t>GrowSafe Systems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11201400" cy="3938588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Clr>
                <a:srgbClr val="004F42"/>
              </a:buClr>
              <a:buNone/>
            </a:pPr>
            <a:r>
              <a:rPr lang="en-CA" dirty="0" smtClean="0"/>
              <a:t>Engineers Computer and Animal Scientists </a:t>
            </a:r>
          </a:p>
          <a:p>
            <a:pPr marL="0" indent="0" algn="ctr">
              <a:spcBef>
                <a:spcPct val="0"/>
              </a:spcBef>
              <a:buClr>
                <a:srgbClr val="004F42"/>
              </a:buClr>
              <a:buNone/>
            </a:pPr>
            <a:r>
              <a:rPr lang="en-CA" dirty="0" smtClean="0"/>
              <a:t>“Big Data” Acquisition Analytics Platform</a:t>
            </a:r>
          </a:p>
          <a:p>
            <a:pPr marL="0" indent="0" algn="ctr">
              <a:spcBef>
                <a:spcPct val="0"/>
              </a:spcBef>
              <a:buClr>
                <a:srgbClr val="004F42"/>
              </a:buClr>
              <a:buNone/>
            </a:pPr>
            <a:endParaRPr lang="en-CA" dirty="0" smtClean="0"/>
          </a:p>
          <a:p>
            <a:pPr marL="0" indent="0">
              <a:spcBef>
                <a:spcPct val="0"/>
              </a:spcBef>
              <a:buClr>
                <a:srgbClr val="004F42"/>
              </a:buClr>
              <a:buNone/>
            </a:pPr>
            <a:r>
              <a:rPr lang="en-CA" dirty="0" smtClean="0"/>
              <a:t>Applications </a:t>
            </a:r>
            <a:r>
              <a:rPr lang="en-CA" dirty="0"/>
              <a:t>for the Livestock Production </a:t>
            </a:r>
            <a:r>
              <a:rPr lang="en-CA" dirty="0" smtClean="0"/>
              <a:t>Chain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Clr>
                <a:srgbClr val="004F42"/>
              </a:buClr>
              <a:buFont typeface="Wingdings" pitchFamily="2" charset="2"/>
              <a:buChar char="Ø"/>
            </a:pPr>
            <a:r>
              <a:rPr lang="en-CA" b="1" dirty="0" smtClean="0"/>
              <a:t>Seedstock </a:t>
            </a:r>
            <a:r>
              <a:rPr lang="en-CA" b="1" dirty="0" smtClean="0"/>
              <a:t>- </a:t>
            </a:r>
            <a:r>
              <a:rPr lang="en-CA" i="1" dirty="0" smtClean="0"/>
              <a:t>Efficiency</a:t>
            </a:r>
            <a:endParaRPr lang="en-CA" i="1" dirty="0" smtClean="0"/>
          </a:p>
          <a:p>
            <a:pPr marL="0" indent="0">
              <a:lnSpc>
                <a:spcPct val="120000"/>
              </a:lnSpc>
              <a:spcBef>
                <a:spcPct val="0"/>
              </a:spcBef>
              <a:buClr>
                <a:srgbClr val="004F42"/>
              </a:buClr>
              <a:buFont typeface="Wingdings" pitchFamily="2" charset="2"/>
              <a:buChar char="Ø"/>
            </a:pPr>
            <a:r>
              <a:rPr lang="en-CA" b="1" dirty="0" smtClean="0"/>
              <a:t>Feedlot</a:t>
            </a:r>
            <a:r>
              <a:rPr lang="en-CA" dirty="0" smtClean="0"/>
              <a:t> </a:t>
            </a:r>
            <a:r>
              <a:rPr lang="en-CA" dirty="0" smtClean="0"/>
              <a:t>- </a:t>
            </a:r>
            <a:r>
              <a:rPr lang="en-CA" i="1" dirty="0" smtClean="0"/>
              <a:t>Profitability</a:t>
            </a:r>
            <a:endParaRPr lang="en-CA" i="1" dirty="0" smtClean="0"/>
          </a:p>
          <a:p>
            <a:pPr marL="0" indent="0">
              <a:lnSpc>
                <a:spcPct val="120000"/>
              </a:lnSpc>
              <a:spcBef>
                <a:spcPct val="0"/>
              </a:spcBef>
              <a:buClr>
                <a:srgbClr val="004F42"/>
              </a:buClr>
              <a:buFont typeface="Wingdings" pitchFamily="2" charset="2"/>
              <a:buChar char="Ø"/>
            </a:pPr>
            <a:r>
              <a:rPr lang="en-CA" b="1" dirty="0" smtClean="0"/>
              <a:t>Cow Calf, Dairy, Sheep </a:t>
            </a:r>
            <a:r>
              <a:rPr lang="en-CA" i="1" dirty="0" smtClean="0"/>
              <a:t>Sustainability</a:t>
            </a:r>
            <a:endParaRPr lang="en-CA" i="1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Clr>
                <a:srgbClr val="004F42"/>
              </a:buClr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667000" y="5541496"/>
            <a:ext cx="8915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n-lt"/>
              </a:rPr>
              <a:t>Measure  Monitor  Predict  Mitigate  Optimize</a:t>
            </a:r>
          </a:p>
        </p:txBody>
      </p:sp>
    </p:spTree>
  </p:cSld>
  <p:clrMapOvr>
    <a:masterClrMapping/>
  </p:clrMapOvr>
  <p:transition spd="slow" advTm="1938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0191014">
            <a:off x="4718087" y="1561176"/>
            <a:ext cx="1224285" cy="368819"/>
          </a:xfrm>
          <a:prstGeom prst="rect">
            <a:avLst/>
          </a:prstGeom>
          <a:solidFill>
            <a:srgbClr val="3628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</a:t>
            </a:r>
            <a:r>
              <a:rPr lang="en-CA" baseline="30000" dirty="0" smtClean="0"/>
              <a:t>st</a:t>
            </a:r>
            <a:r>
              <a:rPr lang="en-CA" dirty="0" smtClean="0"/>
              <a:t> Application Seedstock</a:t>
            </a:r>
            <a:endParaRPr lang="en-CA" dirty="0"/>
          </a:p>
        </p:txBody>
      </p:sp>
      <p:pic>
        <p:nvPicPr>
          <p:cNvPr id="12" name="Picture 2" descr="Midland Bull Test Nov 2008 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23" y="1291200"/>
            <a:ext cx="4882977" cy="5091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0" y="1399355"/>
            <a:ext cx="5791200" cy="4479666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Animals are t</a:t>
            </a:r>
            <a:r>
              <a:rPr lang="en-US" dirty="0" smtClean="0"/>
              <a:t>agged </a:t>
            </a:r>
            <a:r>
              <a:rPr lang="en-US" dirty="0" smtClean="0"/>
              <a:t>with RFID tag</a:t>
            </a:r>
          </a:p>
          <a:p>
            <a:pPr>
              <a:buFontTx/>
              <a:buChar char="•"/>
            </a:pPr>
            <a:r>
              <a:rPr lang="en-US" dirty="0" smtClean="0"/>
              <a:t>Data is collected every second </a:t>
            </a:r>
          </a:p>
          <a:p>
            <a:pPr lvl="1">
              <a:buFontTx/>
              <a:buChar char="•"/>
            </a:pPr>
            <a:r>
              <a:rPr lang="en-US" dirty="0" smtClean="0"/>
              <a:t>~ 20 Million </a:t>
            </a:r>
            <a:r>
              <a:rPr lang="en-US" dirty="0" err="1" smtClean="0"/>
              <a:t>datapoints</a:t>
            </a:r>
            <a:r>
              <a:rPr lang="en-US" dirty="0" smtClean="0"/>
              <a:t> each day</a:t>
            </a:r>
          </a:p>
          <a:p>
            <a:pPr>
              <a:buFontTx/>
              <a:buChar char="•"/>
            </a:pPr>
            <a:r>
              <a:rPr lang="en-US" dirty="0" smtClean="0"/>
              <a:t>Measures and automatically reports</a:t>
            </a:r>
            <a:endParaRPr lang="en-US" dirty="0" smtClean="0"/>
          </a:p>
          <a:p>
            <a:pPr lvl="1">
              <a:buFontTx/>
              <a:buChar char="•"/>
            </a:pPr>
            <a:r>
              <a:rPr lang="en-US" sz="2800" dirty="0"/>
              <a:t>individual feed intake and behavior </a:t>
            </a:r>
            <a:r>
              <a:rPr lang="en-US" sz="2800" dirty="0" smtClean="0"/>
              <a:t>for each </a:t>
            </a:r>
            <a:r>
              <a:rPr lang="en-US" sz="2800" dirty="0"/>
              <a:t>animal every </a:t>
            </a:r>
            <a:r>
              <a:rPr lang="en-US" sz="2800" dirty="0" smtClean="0"/>
              <a:t>day</a:t>
            </a:r>
          </a:p>
          <a:p>
            <a:pPr>
              <a:buFontTx/>
              <a:buChar char="•"/>
            </a:pPr>
            <a:endParaRPr lang="en-US" sz="3200" dirty="0"/>
          </a:p>
          <a:p>
            <a:pPr marL="0" indent="0">
              <a:buNone/>
            </a:pPr>
            <a:endParaRPr lang="en-US" sz="2400" b="1" i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3394798" y="1293060"/>
            <a:ext cx="2590800" cy="461665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394798" y="1340396"/>
            <a:ext cx="2590800" cy="369332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0" h="0"/>
            </a:sp3d>
          </a:bodyPr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glow>
                    <a:schemeClr val="accent1">
                      <a:alpha val="9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GOLD  STANDARD</a:t>
            </a:r>
            <a:endParaRPr lang="en-CA" dirty="0">
              <a:solidFill>
                <a:schemeClr val="bg1"/>
              </a:solidFill>
              <a:effectLst>
                <a:glow>
                  <a:schemeClr val="accent1">
                    <a:alpha val="9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374822" y="5982976"/>
            <a:ext cx="4882977" cy="40011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000" dirty="0">
                <a:solidFill>
                  <a:schemeClr val="bg1"/>
                </a:solidFill>
              </a:rPr>
              <a:t>Snyder Livestock, Nevada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0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Residual Feed Intake (RFI)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8784" y="1295401"/>
            <a:ext cx="5063016" cy="509237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CA" dirty="0" smtClean="0"/>
              <a:t>Measured FI - </a:t>
            </a:r>
            <a:r>
              <a:rPr lang="en-CA" dirty="0"/>
              <a:t>Expected </a:t>
            </a:r>
            <a:r>
              <a:rPr lang="en-CA" dirty="0" smtClean="0"/>
              <a:t>FI = RFI</a:t>
            </a:r>
          </a:p>
          <a:p>
            <a:pPr>
              <a:lnSpc>
                <a:spcPct val="90000"/>
              </a:lnSpc>
              <a:buFontTx/>
              <a:buNone/>
            </a:pPr>
            <a:endParaRPr lang="en-CA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CA" u="sng" dirty="0" smtClean="0"/>
              <a:t>Selection </a:t>
            </a:r>
            <a:r>
              <a:rPr lang="en-CA" u="sng" dirty="0"/>
              <a:t>for RFI </a:t>
            </a:r>
            <a:r>
              <a:rPr lang="en-CA" u="sng" dirty="0" smtClean="0"/>
              <a:t>reduces</a:t>
            </a:r>
            <a:r>
              <a:rPr lang="en-CA" baseline="30000" dirty="0"/>
              <a:t> 1</a:t>
            </a:r>
            <a:r>
              <a:rPr lang="en-CA" dirty="0" smtClean="0"/>
              <a:t> </a:t>
            </a:r>
            <a:endParaRPr lang="en-CA" dirty="0"/>
          </a:p>
          <a:p>
            <a:pPr>
              <a:lnSpc>
                <a:spcPct val="90000"/>
              </a:lnSpc>
            </a:pPr>
            <a:r>
              <a:rPr lang="en-CA" dirty="0"/>
              <a:t>Feed Intake - 12% </a:t>
            </a:r>
          </a:p>
          <a:p>
            <a:pPr>
              <a:lnSpc>
                <a:spcPct val="90000"/>
              </a:lnSpc>
            </a:pPr>
            <a:r>
              <a:rPr lang="en-CA" dirty="0"/>
              <a:t>Methane - 30%</a:t>
            </a:r>
          </a:p>
          <a:p>
            <a:pPr>
              <a:lnSpc>
                <a:spcPct val="90000"/>
              </a:lnSpc>
            </a:pPr>
            <a:r>
              <a:rPr lang="en-CA" dirty="0"/>
              <a:t>Manure NPK -17</a:t>
            </a:r>
            <a:r>
              <a:rPr lang="en-CA" dirty="0" smtClean="0"/>
              <a:t>%</a:t>
            </a:r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  <a:buFontTx/>
              <a:buNone/>
            </a:pPr>
            <a:r>
              <a:rPr lang="en-CA" u="sng" dirty="0" smtClean="0"/>
              <a:t>Cattle Per </a:t>
            </a:r>
            <a:r>
              <a:rPr lang="en-CA" u="sng" dirty="0"/>
              <a:t>Animal Savings: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dirty="0"/>
              <a:t>Feedlot = </a:t>
            </a:r>
            <a:r>
              <a:rPr lang="en-CA" dirty="0" smtClean="0"/>
              <a:t>$60</a:t>
            </a:r>
            <a:r>
              <a:rPr lang="en-CA" dirty="0"/>
              <a:t>+ per 120d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dirty="0"/>
              <a:t>Dairy = $330+/</a:t>
            </a:r>
            <a:r>
              <a:rPr lang="en-CA" dirty="0" smtClean="0"/>
              <a:t>cow/lactation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5528784" y="4114800"/>
            <a:ext cx="3920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sz="1100" baseline="30000" dirty="0">
                <a:latin typeface="+mn-lt"/>
              </a:rPr>
              <a:t>1 </a:t>
            </a:r>
            <a:r>
              <a:rPr lang="en-CA" sz="1100" dirty="0">
                <a:latin typeface="+mn-lt"/>
              </a:rPr>
              <a:t>Agrifacts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01" y="1295399"/>
            <a:ext cx="3859683" cy="506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78501" y="1295398"/>
            <a:ext cx="3859683" cy="40011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000" dirty="0">
                <a:solidFill>
                  <a:schemeClr val="bg1"/>
                </a:solidFill>
              </a:rPr>
              <a:t>Rancho da Matinha - Brazil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81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GrowSafe RFI Testing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62000" y="1128138"/>
            <a:ext cx="4800600" cy="5241924"/>
          </a:xfrm>
        </p:spPr>
        <p:txBody>
          <a:bodyPr/>
          <a:lstStyle/>
          <a:p>
            <a:pPr marL="0" indent="0" algn="ctr">
              <a:spcBef>
                <a:spcPts val="300"/>
              </a:spcBef>
              <a:buNone/>
            </a:pPr>
            <a:r>
              <a:rPr lang="en-CA" b="1" u="sng" dirty="0" smtClean="0"/>
              <a:t>Where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CA" dirty="0" smtClean="0"/>
              <a:t>100+ installations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23 US States 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7 Canadian Provinces 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9 AB Sites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Mexico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Australia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United Kingdom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Finland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Uruguay </a:t>
            </a:r>
          </a:p>
          <a:p>
            <a:pPr marL="0" indent="0" algn="ctr">
              <a:spcBef>
                <a:spcPts val="300"/>
              </a:spcBef>
              <a:buClr>
                <a:srgbClr val="106754"/>
              </a:buClr>
              <a:buNone/>
            </a:pPr>
            <a:r>
              <a:rPr lang="en-CA" dirty="0" smtClean="0"/>
              <a:t>BRAZIL</a:t>
            </a:r>
          </a:p>
          <a:p>
            <a:pPr marL="0" indent="0" algn="ctr">
              <a:spcBef>
                <a:spcPts val="300"/>
              </a:spcBef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 smtClean="0"/>
          </a:p>
        </p:txBody>
      </p:sp>
      <p:sp>
        <p:nvSpPr>
          <p:cNvPr id="7" name="Rectangle 6"/>
          <p:cNvSpPr/>
          <p:nvPr/>
        </p:nvSpPr>
        <p:spPr>
          <a:xfrm>
            <a:off x="6465817" y="5086290"/>
            <a:ext cx="373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CA" dirty="0" smtClean="0">
                <a:solidFill>
                  <a:schemeClr val="bg1"/>
                </a:solidFill>
              </a:rPr>
              <a:t>Simplot Land &amp; Livestock - Idaho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23061"/>
            <a:ext cx="3773467" cy="5052079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24575" y="1232586"/>
            <a:ext cx="3744892" cy="40011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000" dirty="0">
                <a:solidFill>
                  <a:schemeClr val="bg1"/>
                </a:solidFill>
              </a:rPr>
              <a:t>Tullimba Feedyard - UNE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71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8" descr="gsb win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95400"/>
            <a:ext cx="547806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752600" y="1371600"/>
            <a:ext cx="48006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67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cs typeface="Arial" charset="0"/>
              </a:rPr>
              <a:t>2</a:t>
            </a:r>
            <a:r>
              <a:rPr lang="en-US" baseline="30000" dirty="0" smtClean="0">
                <a:cs typeface="Arial" charset="0"/>
              </a:rPr>
              <a:t>nd</a:t>
            </a:r>
            <a:r>
              <a:rPr lang="en-US" dirty="0" smtClean="0">
                <a:cs typeface="Arial" charset="0"/>
              </a:rPr>
              <a:t> App - Feedlot - GrowSafe </a:t>
            </a:r>
            <a:r>
              <a:rPr lang="en-US" dirty="0" smtClean="0">
                <a:cs typeface="Arial" charset="0"/>
              </a:rPr>
              <a:t>Beef®</a:t>
            </a:r>
            <a:endParaRPr lang="en-US" dirty="0" smtClean="0">
              <a:cs typeface="Arial" charset="0"/>
            </a:endParaRPr>
          </a:p>
        </p:txBody>
      </p:sp>
      <p:sp>
        <p:nvSpPr>
          <p:cNvPr id="28675" name="Content Placeholder 6"/>
          <p:cNvSpPr>
            <a:spLocks noGrp="1"/>
          </p:cNvSpPr>
          <p:nvPr>
            <p:ph sz="half" idx="2"/>
          </p:nvPr>
        </p:nvSpPr>
        <p:spPr>
          <a:xfrm>
            <a:off x="6400800" y="1219201"/>
            <a:ext cx="5334000" cy="4621213"/>
          </a:xfrm>
        </p:spPr>
        <p:txBody>
          <a:bodyPr/>
          <a:lstStyle/>
          <a:p>
            <a:pPr marL="0" indent="0">
              <a:buNone/>
            </a:pPr>
            <a:r>
              <a:rPr lang="en-CA" dirty="0" smtClean="0"/>
              <a:t>In Pen Measurement Unit</a:t>
            </a:r>
          </a:p>
          <a:p>
            <a:pPr marL="0" indent="0">
              <a:buNone/>
            </a:pPr>
            <a:r>
              <a:rPr lang="en-CA" dirty="0" smtClean="0"/>
              <a:t>Data acquired when animal drinks: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Non-invasive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RFID and data from multiple environmental and biometric sensors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Animals weighed, water intake measured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5334000"/>
            <a:ext cx="5478065" cy="633413"/>
          </a:xfrm>
          <a:prstGeom prst="rect">
            <a:avLst/>
          </a:prstGeom>
          <a:solidFill>
            <a:srgbClr val="1067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Always Connected to GrowSafe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2371989"/>
              </p:ext>
            </p:extLst>
          </p:nvPr>
        </p:nvGraphicFramePr>
        <p:xfrm>
          <a:off x="3869928" y="1392794"/>
          <a:ext cx="2065337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advTm="3113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523288" cy="1143000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OldSansBlack"/>
              </a:rPr>
              <a:t>Software ‘Learning’ Algorithms</a:t>
            </a:r>
            <a:endParaRPr lang="en-CA" sz="4000" dirty="0">
              <a:latin typeface="OldSansBlack"/>
            </a:endParaRPr>
          </a:p>
        </p:txBody>
      </p:sp>
      <p:sp>
        <p:nvSpPr>
          <p:cNvPr id="33794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458200" cy="4991100"/>
          </a:xfrm>
        </p:spPr>
        <p:txBody>
          <a:bodyPr/>
          <a:lstStyle/>
          <a:p>
            <a:pPr algn="just">
              <a:buClr>
                <a:srgbClr val="004F42"/>
              </a:buClr>
            </a:pPr>
            <a:r>
              <a:rPr lang="en-CA" sz="3000" dirty="0" smtClean="0"/>
              <a:t>Reports </a:t>
            </a:r>
            <a:r>
              <a:rPr lang="en-CA" sz="3000" dirty="0"/>
              <a:t>daily weight and growth statistics</a:t>
            </a:r>
          </a:p>
          <a:p>
            <a:pPr algn="just">
              <a:buClr>
                <a:srgbClr val="004F42"/>
              </a:buClr>
            </a:pPr>
            <a:r>
              <a:rPr lang="en-CA" sz="3000" dirty="0" smtClean="0"/>
              <a:t>Digitally </a:t>
            </a:r>
            <a:r>
              <a:rPr lang="en-CA" sz="3000" dirty="0"/>
              <a:t>profiles animal health</a:t>
            </a:r>
          </a:p>
          <a:p>
            <a:pPr lvl="1" algn="just">
              <a:buClr>
                <a:srgbClr val="004F42"/>
              </a:buClr>
              <a:buSzPct val="50000"/>
              <a:buFont typeface="Calibri" pitchFamily="34" charset="0"/>
              <a:buChar char="—"/>
            </a:pPr>
            <a:r>
              <a:rPr lang="en-CA" sz="3000" dirty="0"/>
              <a:t>ID sick 4d+ adv clinical symptoms</a:t>
            </a:r>
          </a:p>
          <a:p>
            <a:pPr lvl="1" algn="just">
              <a:buClr>
                <a:srgbClr val="004F42"/>
              </a:buClr>
              <a:buSzPct val="50000"/>
              <a:buFont typeface="Calibri" pitchFamily="34" charset="0"/>
              <a:buChar char="—"/>
            </a:pPr>
            <a:r>
              <a:rPr lang="en-CA" sz="3000" dirty="0"/>
              <a:t>24 hrs adv body temp change</a:t>
            </a:r>
          </a:p>
          <a:p>
            <a:pPr algn="just">
              <a:buClr>
                <a:srgbClr val="004F42"/>
              </a:buClr>
            </a:pPr>
            <a:r>
              <a:rPr lang="en-CA" sz="3000" dirty="0"/>
              <a:t>Determines optimum market time</a:t>
            </a:r>
          </a:p>
          <a:p>
            <a:pPr lvl="1" algn="just">
              <a:buClr>
                <a:srgbClr val="004F42"/>
              </a:buClr>
              <a:buFont typeface="Calibri" pitchFamily="34" charset="0"/>
              <a:buChar char="—"/>
            </a:pPr>
            <a:r>
              <a:rPr lang="en-CA" sz="3000" dirty="0"/>
              <a:t>When COG=VOG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322094"/>
            <a:ext cx="6934200" cy="633413"/>
          </a:xfrm>
          <a:prstGeom prst="rect">
            <a:avLst/>
          </a:prstGeom>
          <a:solidFill>
            <a:srgbClr val="1067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More Data – More We Learn</a:t>
            </a:r>
          </a:p>
        </p:txBody>
      </p:sp>
      <p:pic>
        <p:nvPicPr>
          <p:cNvPr id="20" name="Content Placeholder 2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721935" y="2013346"/>
            <a:ext cx="5185482" cy="2863453"/>
          </a:xfrm>
          <a:prstGeom prst="rect">
            <a:avLst/>
          </a:prstGeom>
        </p:spPr>
      </p:pic>
    </p:spTree>
  </p:cSld>
  <p:clrMapOvr>
    <a:masterClrMapping/>
  </p:clrMapOvr>
  <p:transition advTm="3083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800600" y="5486401"/>
            <a:ext cx="5867400" cy="633413"/>
          </a:xfrm>
          <a:prstGeom prst="rect">
            <a:avLst/>
          </a:prstGeom>
          <a:solidFill>
            <a:srgbClr val="1067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239000" y="4648200"/>
            <a:ext cx="1981200" cy="609600"/>
          </a:xfrm>
          <a:prstGeom prst="roundRect">
            <a:avLst>
              <a:gd name="adj" fmla="val 33854"/>
            </a:avLst>
          </a:prstGeom>
          <a:solidFill>
            <a:schemeClr val="bg1"/>
          </a:solidFill>
          <a:ln w="28575">
            <a:solidFill>
              <a:srgbClr val="10675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  <a:latin typeface="OldSansBlack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152650" y="4648200"/>
            <a:ext cx="1581150" cy="609600"/>
          </a:xfrm>
          <a:prstGeom prst="roundRect">
            <a:avLst>
              <a:gd name="adj" fmla="val 33854"/>
            </a:avLst>
          </a:prstGeom>
          <a:solidFill>
            <a:schemeClr val="bg1"/>
          </a:solidFill>
          <a:ln w="28575">
            <a:solidFill>
              <a:srgbClr val="10675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  <a:latin typeface="OldSansBlack" pitchFamily="2" charset="0"/>
            </a:endParaRPr>
          </a:p>
        </p:txBody>
      </p:sp>
      <p:sp>
        <p:nvSpPr>
          <p:cNvPr id="3584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dirty="0" smtClean="0">
                <a:latin typeface="OldSansBlack"/>
              </a:rPr>
              <a:t>Targets Health Outliers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190625"/>
            <a:ext cx="7772400" cy="4572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None/>
            </a:pPr>
            <a:r>
              <a:rPr lang="en-US" dirty="0" smtClean="0">
                <a:latin typeface="OldSansBlack"/>
              </a:rPr>
              <a:t>System Triggers:</a:t>
            </a:r>
            <a:endParaRPr lang="en-CA" dirty="0" smtClean="0">
              <a:latin typeface="OldSansBlack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65338" y="1681164"/>
            <a:ext cx="4557712" cy="3114675"/>
          </a:xfrm>
          <a:prstGeom prst="rect">
            <a:avLst/>
          </a:prstGeom>
          <a:noFill/>
          <a:ln w="38100">
            <a:solidFill>
              <a:srgbClr val="106754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124700" y="1647825"/>
            <a:ext cx="3124200" cy="3124200"/>
          </a:xfrm>
          <a:prstGeom prst="rect">
            <a:avLst/>
          </a:prstGeom>
          <a:noFill/>
          <a:ln w="38100">
            <a:solidFill>
              <a:srgbClr val="106754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495800" y="5478885"/>
            <a:ext cx="5943600" cy="584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Up to 4 Water Soluble Products </a:t>
            </a:r>
          </a:p>
        </p:txBody>
      </p:sp>
      <p:sp>
        <p:nvSpPr>
          <p:cNvPr id="35849" name="TextBox 3"/>
          <p:cNvSpPr txBox="1">
            <a:spLocks noChangeArrowheads="1"/>
          </p:cNvSpPr>
          <p:nvPr/>
        </p:nvSpPr>
        <p:spPr bwMode="auto">
          <a:xfrm>
            <a:off x="2152650" y="4800601"/>
            <a:ext cx="1581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106754"/>
                </a:solidFill>
              </a:rPr>
              <a:t>Marking</a:t>
            </a:r>
          </a:p>
        </p:txBody>
      </p:sp>
      <p:sp>
        <p:nvSpPr>
          <p:cNvPr id="35850" name="TextBox 13"/>
          <p:cNvSpPr txBox="1">
            <a:spLocks noChangeArrowheads="1"/>
          </p:cNvSpPr>
          <p:nvPr/>
        </p:nvSpPr>
        <p:spPr bwMode="auto">
          <a:xfrm>
            <a:off x="7239000" y="4800601"/>
            <a:ext cx="198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106754"/>
                </a:solidFill>
              </a:rPr>
              <a:t>Medicating</a:t>
            </a:r>
          </a:p>
        </p:txBody>
      </p:sp>
    </p:spTree>
  </p:cSld>
  <p:clrMapOvr>
    <a:masterClrMapping/>
  </p:clrMapOvr>
  <p:transition advTm="18739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34400" cy="1143000"/>
          </a:xfrm>
        </p:spPr>
        <p:txBody>
          <a:bodyPr/>
          <a:lstStyle/>
          <a:p>
            <a:pPr eaLnBrk="1" hangingPunct="1"/>
            <a:r>
              <a:rPr lang="en-CA" sz="4000" dirty="0">
                <a:latin typeface="OldSansBlack" pitchFamily="2" charset="0"/>
              </a:rPr>
              <a:t>Unprecedented ability in real-time to:</a:t>
            </a:r>
          </a:p>
        </p:txBody>
      </p:sp>
      <p:sp>
        <p:nvSpPr>
          <p:cNvPr id="7" name="Content Placeholder 14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9615055" cy="437821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4F42"/>
              </a:buClr>
            </a:pPr>
            <a:r>
              <a:rPr lang="en-US" sz="3200" b="0" dirty="0" smtClean="0"/>
              <a:t>Continuously and automatically </a:t>
            </a:r>
            <a:r>
              <a:rPr lang="en-CA" sz="3200" b="0" dirty="0" smtClean="0"/>
              <a:t>track animals </a:t>
            </a:r>
            <a:endParaRPr lang="en-US" sz="3200" b="0" dirty="0" smtClean="0"/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4F42"/>
              </a:buClr>
            </a:pPr>
            <a:r>
              <a:rPr lang="en-US" sz="3200" b="0" dirty="0" smtClean="0"/>
              <a:t>Identify disease before symptom expression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4F42"/>
              </a:buClr>
            </a:pPr>
            <a:r>
              <a:rPr lang="en-US" sz="3200" b="0" dirty="0" smtClean="0"/>
              <a:t>Measure, predict future </a:t>
            </a:r>
            <a:r>
              <a:rPr lang="en-CA" sz="3200" b="0" dirty="0" smtClean="0"/>
              <a:t>gain and market value</a:t>
            </a:r>
            <a:endParaRPr lang="en-US" sz="3200" b="0" dirty="0" smtClean="0"/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4F42"/>
              </a:buClr>
            </a:pPr>
            <a:r>
              <a:rPr lang="en-US" sz="3200" b="0" dirty="0" smtClean="0"/>
              <a:t>Treat individual animals without human intervention</a:t>
            </a:r>
          </a:p>
          <a:p>
            <a:endParaRPr lang="en-CA" sz="3200" dirty="0"/>
          </a:p>
        </p:txBody>
      </p:sp>
      <p:pic>
        <p:nvPicPr>
          <p:cNvPr id="1026" name="Picture 2" descr="http://www.growsafe.com/perch/resources/innovation-2012-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5" y="3872612"/>
            <a:ext cx="1019175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rowsafe.com/perch/resources/astech-winner-logo-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495800"/>
            <a:ext cx="20097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ngenious Award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678" y="4506025"/>
            <a:ext cx="2286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305800" y="44732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>
                <a:solidFill>
                  <a:srgbClr val="009AFF"/>
                </a:solidFill>
                <a:latin typeface="NeoSansIntel-Medium"/>
              </a:rPr>
              <a:t>Case Study</a:t>
            </a:r>
          </a:p>
          <a:p>
            <a:r>
              <a:rPr lang="en-CA" dirty="0">
                <a:solidFill>
                  <a:srgbClr val="009AFF"/>
                </a:solidFill>
                <a:latin typeface="NeoSansIntel-Medium"/>
              </a:rPr>
              <a:t>Intel® Core™ i7-3770 processor</a:t>
            </a:r>
          </a:p>
          <a:p>
            <a:r>
              <a:rPr lang="en-CA" dirty="0">
                <a:solidFill>
                  <a:srgbClr val="009AFF"/>
                </a:solidFill>
                <a:latin typeface="NeoSansIntel-Medium"/>
              </a:rPr>
              <a:t>Intel® Xeon® processor E5-2403</a:t>
            </a:r>
          </a:p>
          <a:p>
            <a:r>
              <a:rPr lang="en-CA" dirty="0">
                <a:solidFill>
                  <a:srgbClr val="009AFF"/>
                </a:solidFill>
                <a:latin typeface="NeoSansIntel"/>
              </a:rPr>
              <a:t>Small Business - </a:t>
            </a:r>
            <a:r>
              <a:rPr lang="en-CA" dirty="0" smtClean="0">
                <a:solidFill>
                  <a:srgbClr val="009AFF"/>
                </a:solidFill>
                <a:latin typeface="NeoSansIntel"/>
              </a:rPr>
              <a:t>Agribusiness</a:t>
            </a:r>
            <a:endParaRPr lang="en-CA" dirty="0"/>
          </a:p>
        </p:txBody>
      </p:sp>
      <p:sp>
        <p:nvSpPr>
          <p:cNvPr id="3" name="AutoShape 6" descr="data:image/jpeg;base64,/9j/4AAQSkZJRgABAQAAAQABAAD/2wCEAAkGBwgHBgkIBwgKCgkLDRYPDQwMDRsUFRAWIB0iIiAdHx8kKDQsJCYxJx8fLT0tMTU3Ojo6Iys/RD84QzQ5OjcBCgoKDQwNGg8PGjclHyU3Nzc3Nzc3Nzc3Nzc3Nzc3Nzc3Nzc3Nzc3Nzc3Nzc3Nzc3Nzc3Nzc3Nzc3Nzc3Nzc3N//AABEIAHoAuAMBIgACEQEDEQH/xAAcAAACAgMBAQAAAAAAAAAAAAAABwUGAQMEAgj/xABOEAABAwMBBAQJBggMBwEAAAABAgMEAAURBgcSITETQVFxIjI2YYGRobHBFEJyc8LRIzQ1Q1JidLIVFyQzU1VjkpTS4fAmRGSDk6KzFv/EABkBAAIDAQAAAAAAAAAAAAAAAAMEAAECBf/EADERAAEDAwEFBgUFAQAAAAAAAAEAAgMEESExBRITMkEUM0JhcfA0UVKBkRUiI8HRsf/aAAwDAQACEQMRAD8AeNFFFRRFFFFRRFFFYzUURRmuC63q3WlvfuEptnPipJ8JXcOZqjXbaM86ss2OJxPAOPAknuQKNHTySaDCBLUxx4JymMpaUp3lKAA6zUHcdX2OASHJyHFDgUM+GfZwqg/wRq7Uat+YH0NHj/KFdGj+5z9lTEDZkjgbhcVYHNEdAHtP3UcU8LO8f+EsaieTu2flepu01sZTAty18eCn17vsANQcraBfXzhpcdjPU23n3k1eoehrBF/5PpjjiXlFWfRyqajW6FFGI8Rhr6DYFXxqZnKy/qq4FU/mfb0SfN31TcCd125uZ/omlAewVj+DNUyxhbF2WOxxS/iadeKMVfbrcrAFX6ffmeSkkdLajV41sknvUD8a8K09qJg8LfOGP0AT7jTwx56MVf6jJ8gq/TI/qKRZe1DAPhLurGP0i4APXwrqi6yv8YjE9ToHzXUhWadO7wrimWa2zgRLgsO561IGfXV9tY7nYq7BI3kkKoNv2lyEkJuUBDif0mF7p9R4e2rdZ9W2e6lLbMkNOq5NPeCfR21D3TZxbXwpdvfeirxwQTvo9vH21Rb5pi52UqVKY6SP/TNcU+ns9Nb4dLPyGxWDLV0/OLhO/Io6qTentZ3KzqQ04r5VEHAtrPhAfqn4GmpZbzDvMQSITm8PnoPjIPYRSc9M+LXRO09XHNpqpKiiil00iiiiooiisZqFu2qLTZ5fyWfIU28UheA2pXA9w81W1pebNF1lz2sF3GymlHAzS/uGrbvenlQ9LQnMA4VIUnl3Z4D01arLqC23xbyLe+p0tAFeUFOM5xz7jUlHjMRWg1GZbabTyQhIAHoorCIid5ufNCeDKBuOsPJUO37PnX3flOoJ7jzquKkNK596j8KuFtstttaAmBDaZ/WAyo+k8TUhgUYFVJPJJqVI6eOPlCxisis4rFCR1misUVFFmiiiooiiiiooiiioDVOpmtOCOXo7j3TlQG4oDGMdvfWmtLzZuqy97WDeccKfrWttK0lC0hSVDBSeRqrae1sxfLkiE1DdaUpKlb6lgjhUtc7uIT6WUtb6jjJUspAJzjkD+ia06J7XbpGVhs0b27wOFTdZ6IS025cLK2QkeE7GHZ2p+6qdZLtKss5MuIvjycQeS09hp4xH0yoyHQnAWM7p6u2lPtAsabTdunjoCY0rK0gckq6wPfXRpJ+J/FLlcusphH/NFhNO0XJi7QGZkVWW3By60nrB89FLvZfdTHuLltdWeikJ32wepY5+se6sUhURGKQtXQpphNGHJpZry64httS1qCUpGSo8gKyeVLbXF+fu9wTYLUSpClhtxST/ADis+L3Dr/0qoYjI6wWp5hE251VrsOo2r3cZrUVH8njBIS4fnk5yR5uFU/aLarhM1AHokJ95v5OkbyEZGcmrxpqyMWK2ois4U5zdcxxWqonU2tE2C5/IlQFPfgwvfDwTzzwxg9lHhcWzXhF0vOwOgAnNlGbL7dNgybiqbFdYC0NhJcTjOCrlTBqs6S1UnUb0lAhmP0AByXd/eznzDsrp1XqFOnYbMgxjI6Vzo93f3ccCc8j2VicSSTWI/ceiJTmKKAFpu0dVO0UvP4z0f1Qr/ED/AC0fxno/qhX+IH+Wr7HP9Knbqf6v+phZoNUi3bR7fJeS1MiuxQo46TeC0DvPMeqrq2tLiAtBBSRkEHIIoEkT48PFkaOZkuWG6Wmt9SXi3ajfjQpqmmUtpKUBCTgkceYqZ2cXi4XdqebjJL5aWgIJSkYyD2AVUNo/lZI+rR7q86Q1UjTbcpKohkdOpJ4Obu7gHzHtrqOgDqYbjc4XIbUFlWd92Mpy5rNQmlr6L/b1S0xiwEulvdK97OADnOPPXu/ait9iZC5rp6RQ8BpHFSu4VyzG4O3LZXYErCzfvhS+RRkUtpO014qPya2ICerpHck+oV22raRGedS1coao+eHSoXvp9I5j20Y0cwF7IDa6Amwcr7S72ueJa/pOfZpgMuoebS40oKQoZSpJyCKX+1zxLX9J37NXR9+330VV1jTu99VBbNfKlr6lfwpozLW1LeDqitCwAN5GDyzjmDxGTxHHjSu2aeVTX1K/hThou0CRNfyQdnAGCx+a0xmERmUNNjCEjABOaq+0yGJGmlu/OjOpcSceg+w1bTVe164lvSs4q60hI7yRSsBPFb6puoA4Lh5JT6fkKi3yA8k+LIQD3E4PvorlgpKp0ZKeankAd+8KK7FTCx7gXFcOmlexpATf11ezZrMoMqxKkZba7R2q9Aqu7LLOFGRdnkk4PRMk/wDsfh66hNolxM7Ua2kKy3ET0SQO3mr/AH5qZ+nICbZZIcRIwW2hvfSPE+2kXjg0wHVy6EZ49USdGqSAApR7UPKcD/pke803aUW1DyoH7Mj3mq2f332W9pdz91JbI/xu5j+zb96qkNrP5HhftP2FVH7I/wAcuf1bXvVUhtZ/I8L9p+wqiyfGj30QWfAe/mqDp+2i73ePAW6Wku5y4BkjAJ5eirqrZi1g4uzuerLIx76rOgvK2B3r/dNOitVtRLHJZpssUNNFLGS8XSDu0By13F+C8pKlsK3SU8lZGQfURTP2ZTVydO9Csk/JnS2kn9HmB7aoOufK25fWJ/cTV02T/kaX9f8AZFbq/wB9MHHXCxRjcqi1umVVNo/lZI+rR7qxpDS6NRNy1OSlR+gUkAJQDnIP3VnaP5WSPq0e6rDsk/mbp9Nv3Gtve6OlDmnOFhjGyVha7TKn7ZAZ0bp2WpchUhtoqfyU7pJwBj2e2lJOlybrPckvkuSHljCRxI7EimltMdLemHEj846hJ9efhSqgSTCnMS0NpWthYcCF5wSOVYogXNdKcuK3XkB7YhhoV5tuzXpI6V3Gctt1Qz0bKQd3vJ51W9Vaae09JbBd6aO7/NuYweHMHz1MfxlXTqhw/Uv76i9Rasl3+G3GlRo7aUOBwKb3s5wR1nz1qIVQfd+ixMaQx2Zqp/ZdeXA+5aHlZbUkuMZ+afnJ+Prrdtb8S1/Sd+zVU0UtTeqbeUHm5unuINWva34lr+k79msPYGVot1/xEZIX0Tgen+qC2aeVTX1K/hThpPbNPKpr6lfwpw5pfaPe/ZNbM7n7rBqhbVrilEKNbkKG+450ix2JHL2n2VcrrcI9shOS5biUNNjOT1nqA85pH3u5vXi5vznzguHwU9SEjkKqhhL5N/oFNoThjNwaldmjoZm6kgtgZShzpFeYJ4+/FFXHZdZixGduj6CFvjcZyOSBzPpPuoqq2felx0VUNPaK7uqoe+Z+oApfH5RNBPcpfL1Gnynhwr5/hrMW4x3F8CzIQVehQz7q+gEHIyOIPKi7SFi0BD2Wb75PkvVKPaf5UD9mR7zTcpabVLY98rYuiE7zO50ThA8U54Z9dBoXATZTG0Gl0GEbI/xy5/Vte9VSG1n8jwv2n7Cqj9kn43cj1Ftv3qqQ2sfkiF+0/ZVR3/Gj30S8fwB99VUNBeVsDvV+6adNJbQR/wCLIJPUVfumnTQ9o96PRE2Z3J9UlNdeV1z+sT/801c9k/5Hl/tH2RVM11j/APW3HnxWn9xNXPZP+R5f1/wFM1Pwg9AlaX4w+pVU2jDGq5GeH4JHuqwbJCA1dBnjvt8PQqtW06yPqkt3aO2Vt7m49ujJTjke7qqkW+4zbc4py3yVsKWBvFvHhY7c1prePShjSsOcaeqLyMJsbRY5kaWkqSMlopcPcDxpT2xUdFyjGagLjB1IdSetOeNNHQcqRetOyBdHlSt95bSivHibo4cB5zS/1NpyVYZi0LQpURR/BPDljsPnrFI4M3oXHKJWtL92dgwma3pDTjiEqRbmVJUMggniPXXl7SmmmGlOvQGENoGVKUogDv40sLdqe821gMw560NDgG1JSsDuyDitd0v92uqNy4TnHGwfEwEp9QABquxz3y/Hqr7bT7uGZTag6ZsTDzMuFBaStOFtuJUT6edVja34lr6vCd+zXRszVePkpTJQf4MA/AFzgrP6vamu/aHZX7taELioK34qisJHNSTzA8/I+ilozw6kb7rpqQcSlO421+ipezXypa+pX8KZ17vUGyxumnOhOfEQOKlnsApY7NwU6rbChhQacyDzHKpza0CRbsdq/hR6ljZaoNJwgU0joqQuGt1VdTajl6glbzv4KM2fwbI6vOfPWzSOnHb/ADgHEKTCbOXnO39Uec126Z0RNuim356TGh8/CGFrHmHV3mmpb4Ma3xG4sNpLbLYwEitT1LIm8OJYp6WSZ/El0W1hlDDSGmkhLaEhKUjqAorbRXJOV2hhIbUkQwr9PjkeK+op7icj303NF3VN2sMd3OXGh0To7FAfdg+mqftStCm5TF1ZRlLiejd4clDkfTxHoqB0dqFdhuOXN5UJ/CXkg8uxQ8491diRnaacOGoXDif2Wpc12h9hOutbrSHUKQ6hK0K4FKhkEV4ivtSWEPMOIcaWMpUk5BFbhyrj5BXbwVH26y262POvQIjbC3sb+5kA45cOQ51sudqg3VpDVwjJfQhW8kKzwPL4120Ve86975VbjbWthQ8LTVmgyUSYkBtp5Gd1YJyPbUv1VmioXF2SbqNY1uGiyh5mmbNOkrky7e0484cqWScnhjt7BXXbLXCtTSmrfHSw2pW8pKc8TXbRVl7iLE4VCNgNwMrypCVAhQBB6jURI0tYpKyt21Rt48SUo3c9+KmaKprnN0KtzGu5hdcdutsO2MliBHSy0VbxSnPP/Yre8y0+2pt5tDjahgpWMg94rbRUJJN1YaALAYVckaK0++reNvS2f7Jakj1A4rdC0lYYbgcZtzZWOSnSV49dTtYNb40lrbxQ+BFe+6PwsBIGAAAB1Ueiio27Xy3WhsqnSkIV1IByo+gcawGkmwW3ODRdy6hBiCSJIjM/KACA7uDeA7M869Pwosh5p5+O2441no1LSCUZ7OylnqDaFLloWzakGK0QR0qsFw93UKZVuUVwIylElSmkEk9ZwKNLDJEAX9UCGaKUlrOi6AB1VmgVmgJlFFFFRRclxgsXGE7Eko32nU4UOvvFJPUNlk2KeqNIBKTxbdA4LT5vP209a4LzaYd3hqjTm95B4hQ4FJ7QaapakwuzoUnV0onbjUJQ6c1NOsDu7HIcik5Wws8D5weo0z7Fq+03cJQ290Eg/mXiEnPm6jS41Ho64WVSnG0mVDH51tPFP0h1d/Kq5jeAzxHWK6T6eGpG80596rlsqJ6U7rhjz/pfRG8KzmkXbdR3i24TEnOhA5IWd9I9Bqww9pVyaAEuJGf7SjKCffSL9nyjlyn2bSidzYTTzWaoTG0yGcfKLe+g/qqCvursb2i2VXjJlJ72/wDWgGlmHhTArID4lcM0Zqpfxh2L9KT/AOKsK2iWQDwflJ/7VV2eb6Sr7VB9QVvrFUhzaVbE+JElKHb4I+NcD+0/h/JrUfMXHfuBrQpJz4Vh1dAPEmNmjNKWVtEvT2Qy3EYB5bqCpXtOPZUJN1FeJwIkXF8pPNKFbo9lHbs+U64QHbTiHKCU5594t1uSTNmMMnHiqWN4+jnVYue0a2RwUwWHZS+o+Ij1nj7KVZ4qKjxJ5nroptmzmN5zdKSbTkdyiyst11xergClt1MRs/NY5/3ufuqtqJWtSlElSjkqUck10QbfNuDgRCivPn+zQSPSeQ9NW+0bOZr+6u6PpjI60N+Ev18h7aPvwQC2AlgyeoPUqkJQpxW4gKUtXAJSCST3U/7aCmBGSoEFLSAQeo4FcVm07bLMgCHGAc63V8Vq9NS2K5VXVCYgAYC7FHSmC5cclArNFFJp5FFFFRRFFFFRRYKQRggGqzetE2i6KU6GjGfP5xnhnvHI1Z6K2x7mG7SsPja8WcEprls7u0fJhLalIzwGdxWPTw9tV2XZrpCyJdvkNectkj1jhT6NYUAcZpxm0ZBhwukJNmRHLTZfO58E4V4PfRT6mQYboPSxWF/SbBqsXiz2tLS1JtsMK7QwnPupuOuD7AhIyUJZoUrKKs0uHFQyopjMpPDk2K9Q4UVakb8ZlXLm2DTZkAF7Jbgkm11V++gEHrprW2z2s4JtsMnt6BP3VYocCG2n8HEjo+i0BSj68N8KaZQF3iSQYt82SQI8R9wnluNk5qYh6Lv8sg/ICyk9b60px6OfspzISlPBKQB5hXulnbSf4Qm2bMZ4ilpB2aPKIM+4JQP0WUZPrP3VZLdoaxQsFUcyVj50hW97OXsqzUddLPqZn6uTbKOGPRq8MstMoCGW0toHIJGBXvA7KzRS6ZAsiiiiooiiiiooiiiioov/2Q=="/>
          <p:cNvSpPr>
            <a:spLocks noChangeAspect="1" noChangeArrowheads="1"/>
          </p:cNvSpPr>
          <p:nvPr/>
        </p:nvSpPr>
        <p:spPr bwMode="auto">
          <a:xfrm>
            <a:off x="76200" y="-126300"/>
            <a:ext cx="17526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4077" y="3510462"/>
            <a:ext cx="1371600" cy="9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667" y="4381547"/>
            <a:ext cx="1145014" cy="1145014"/>
          </a:xfrm>
          <a:prstGeom prst="rect">
            <a:avLst/>
          </a:prstGeom>
        </p:spPr>
      </p:pic>
      <p:pic>
        <p:nvPicPr>
          <p:cNvPr id="56326" name="Picture 1" descr="NobleLogo_black.ai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60239" y="80313"/>
            <a:ext cx="1157243" cy="89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309" y="4624468"/>
            <a:ext cx="894937" cy="616411"/>
          </a:xfrm>
          <a:prstGeom prst="rect">
            <a:avLst/>
          </a:prstGeom>
        </p:spPr>
      </p:pic>
      <p:pic>
        <p:nvPicPr>
          <p:cNvPr id="1030" name="Picture 6" descr="https://lh5.googleusercontent.com/-b_NVw47z8dk/TrirK1M3wvI/AAAAAAAAANg/aUSP9XCyQyw/w530-h529-no/181989_499140561511_90109721511_6581712_2051609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042" y="213446"/>
            <a:ext cx="619044" cy="61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448" y="895976"/>
            <a:ext cx="564800" cy="5517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330" y="935674"/>
            <a:ext cx="530468" cy="5786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944" y="1583935"/>
            <a:ext cx="1288899" cy="481486"/>
          </a:xfrm>
          <a:prstGeom prst="rect">
            <a:avLst/>
          </a:prstGeom>
        </p:spPr>
      </p:pic>
      <p:sp>
        <p:nvSpPr>
          <p:cNvPr id="10" name="AutoShape 10" descr="data:image/jpeg;base64,/9j/4AAQSkZJRgABAQAAAQABAAD/2wCEAAkGBwgHBgkIBwgKCgkLDRYPDQwMDRsUFRAWIB0iIiAdHx8kKDQsJCYxJx8fLT0tMTU3Ojo6Iys/RD84QzQ5OjcBCgoKDQwNGg8PGjclHyU3Nzc3Nzc3Nzc3Nzc3Nzc3Nzc3Nzc3Nzc3Nzc3Nzc3Nzc3Nzc3Nzc3Nzc3Nzc3Nzc3N//AABEIAKAAhAMBIgACEQEDEQH/xAAbAAEAAgMBAQAAAAAAAAAAAAAABQYBAwQCB//EAD8QAAEDAwMCBAQDBAcJAQAAAAECAwQABREGEiExQRMiUWEHFDJxI4GRFUJSchYzobGz0fA0NjdigoOSsuEk/8QAGgEBAAMAAwAAAAAAAAAAAAAAAAMEBQECBv/EACkRAAIBAwIEBgMBAAAAAAAAAAABAgMEERIhBRMxsSJBcYHR4WGR8DL/2gAMAwEAAhEDEQA/APuNKUoBSlKAUpSgFKUoBSlKAUpSgFKUoBSlKAUpSgFKUoBSlKAUpWMigM0rGR60yKAzSsZHrWc0ApWMis0ApSlAKUpQClKUApSlAKUpQCvnevNZ3qx6gbt1pYhOJVHDv47S1KJyrPRaRgBOa+iV8h+I+f6fx8Z/2Dt/K9UNebhTckWrOMZVfEsrD7MlTftfiQ2wY+nA4ttTmCV8BJAIP4vXzCoSV8SNWxJTsV+JavHbUpJQiK6oqIUU+XDnPKTU+9do37XYUXwkeA4k5U15VFTZAzn2P/2qo1OYha/RMltAsqW6pKisDZuddKSTyOenp5uoqCVxFyiqcs5LlnGM5S10k8JvG/l7k1cNZa5tsNEuXb7UhlZACvlnTjIyM/iegNLRrLXF4S4uFGsQQ3jKnm1oBznpl3noakbjKTb4F2duE4TI5ThthtO04UAvABPlyFAbepHPbFQuhpaIdsUX17MoR58oAOCr+I/6/v7VanKktUtmdU4StnNUknnGd/k6Z+stbwLczPfjWJUd4Ap8JtalAFJUMjxeOAavGh7vJv2molymoaQ+8XQsMghPlcUkYBJPRPrXzzUExuRpKMy0vettpO8BSPKQyoH6Tn/Xarn8Kf8AcW3fzyP8dyuaNZVKjUXlIhqRi7bXpw9WPbBbqUpVooilKUApSlAKUpQClKUAr458U4j83WrTEVhb7phN4Q2MkeZfJ9B7mvsWRVPuykJ1JcluKCW/ko+5WcYGXs89qo8SrOjbSmlnp3LvD6zo3EZxWXv2Pmi9FORIS5t1caZbRguIYbDikpzySTgcde/SrDA0PY1sJcafkyEOAFKw6ACPbaBWu33l1vT7rUKAmehhK/DZU4dzjGSE9QckdFZ9ietUKDc7uFoaD71lgzJbkfYVLWlJ2khOfdXlyMHg88ZrDp0r261RU9OH+Onc1a3EKizzJNSXljHtt0PoyNC6e3EstuhXUlL5qKvmjLPCaStMyQh1xYQy0tKXN6iegGAf7arUePMguGbDestox4eZrGRv34xjcojYQeeD2PQ7hs07eL8rUqBMtC7hP8FC0F91SC0FDJIBGB3HYAgjrUtTh93bvWq2pL277Fe34hJ/6k1joup13TRlxtyVOpjtymkjJXHSSoD3T1/TNfUvhSR/Qa3YOfPI/wAdyq7ari3O1M54zmFojBMYIUUhwZO9WOhyQMZzwM96umjsfsUYwB8zK/x3KscKuKs6rp1VukmOJXlatRjGovPOcYJ2lOtK3TFFKUoBSlKAUpSgFYJABJOAO9Zry4hLjakLGUqBBHtQEHcrnIlxHU2I5UGVL+b2ZQOMgIzwsk+mQByewPzW83mXfdNifsAkSGUtSvDHH4LhyfYEOoOPv6VabhKuLC4jbj0p1iMoeI2haWQVtKSgAuEBICjtXhSsndgcZrns9l+St92VFT4iWJ4mR20kK3MLbG5PGc+UrAx3QKq3dNzpNJZ+ty7Z1qdF62t0016eaKFpmVcGJ7f7Oa8dTZLqm88lAHnSD6qAGM8bgj0qT+IC7hE/Zt5sAaeiyUJjKbO5CPMsLbV5SMZJwe3OD1qN+ak6d1G9Ijtp2lRLaRwhxonIwfTGDkdMVaLdIavFukRG2Nkef4i4yXuQh4HK0ZHbdhYxz9XTbWBOpKlXhcJbLs+v66r3NzjVHmvnxj4ZJfsoHjXyBKucqNDjuqTMQmGkoTnBWcbfDIOc7OCSMHBHNfQH0TbRpWJamQH7r8oQ4UqwoISMuKB69VbR7qFctm05cbddE3C4G3tRm9zrqkSFrUMJSMnKADwhPPAGDxmtF41I9CckFphaZ0xtJC1jHy7POxIH8WCVHPQqPXFS39wrupCFHElHf3+uplWFrUqVNKW77FcgOyX7zGdYP/6C8nZgYCQO3skJH6V9F0/fLk7e2LPa0oQzHiqlvtvDl1xwhzYVfu/1g5HfPXGKrOgLW7LU+2tryz8MocOchoZLpB64wUpyP3lCrK5bUxp1+nSI8p5EyaPDeiKb/AS0QQTvOB58jpgFHUYrRs4Nzc8fj5/vU0eN3NGdZ08f4jhev0sl9h3JiUrwxuakBO5Ud1O1xPY8dxnjIyPeu2q1piKpt/BGBGaKcbshCnCFFHU5wlLZzk53GrLWmeaFKUoBSlKAUpSgFDSlAVa9mNG1HbmnXSyuYsuMKxlIkITsGR33IWR/0p71n8C2PR24a905sr8RjcN0lClKUenAXkLWkeygMZJHn4h6bf1FZkCAvw7hFX4kdWcZOOU57diD6gVAJE5hkPyo8iDJdbVuK0lTm7dkpbCEkBSipWV5ISMqAwSE8b5JJRhy4tPffKNuqLLGkW1ZYKF26QC5FkdREcOeD3CCf05HHFeYloWjTsWEnDEtlCVoX1CHhznjqM5z6gkVKx7g83LQkRhvluKS6yFbmHV+YqAV2cASd2BtJHbOR7RATuUmyuhtaU5VbJeUlv8AlPJSP/JPpgVg8S4ZUn47d+ecfHwWqV5Ll8mb8JC/NJvhZiobKG0fiTkE/QUnAaP3UDn1Sn0UK5dR2dmbeYMt9ve0nKFoHKpCgcobA7nOfyzmrBHgXBbjoYtghqcVueekqSE5AAz5CSvgD06dRW1j5eGl2RAUZstLat85aCpCEjkhtI+r7J648ys4qjZcLuJVVJrRFZ9d+v8AehKrzkPVB7nuFFehgst7U3aUgZCOUw2RnGO3rj+JXsOK26/EDUiY/Gcisx2W3Hi8opcQ2ngspwAtaVdCHAMqUogqHTpXJkO3COuG60pKHXH1S1uLG4bClYkJ2gIIyng7cA4TzXm/2a56quMKC3CVDtKVJckvYCPEASAOD5iojIGfpGM8nCfUwpxpQUILZFGnpnUXMeF5l2sLYTao7h+t9IecP/MrkgewzgegAqRrW0gNoS2gYQkYA9AK2VIRClKUApSlAKUrytxLaSpaglI6lRwBQHqleVLSgZUQBkDJ96BYJIBzg4PtQGetaZcVmUwWn0bk5Chg4KSOQQeoI9RXsvNjqtI8236h19PvWUOocRvbUFJ/iScigKbcLA7EK/w1yYboLbyQFKJaKitaNnRG87QopBBA+lPWuZFwekNwIpYZkPyZG8NyNhSyjbhSGikjG07QCCo4BOOuLq5PhtEByUwjIyNziRnt61xzGLU7JBecYalKwQtDobcPpyCCaAg72FR57UdI8eKvehJfeW8sOhO7YlCvKVbcqBO7OMd643W5Mmc0+xKdW8NgQPBU3KDaDkFSOAEkkghYQnIB56VZJEKKzsVcrk+pGcNh99LYz6ApCSfzJrub+Rt7RQ38vGbT5lJG1AGehP3oCOtllDLbIlhJQwE+EyOQNvQrOBvIyccYHGBkZqbxXMm4wVE4mRzgZOHU/wCdb1OJTjcQMnAz3NAe6V4cdbabU46tKEJGVKUcAfnXhiSxJQVx3m3Ug43NrChn8qA3UrnZmxX3PDZksuL67UOAn9BXRQClKUAqufEIhOj7kpX0oQlSj6ALSSasdapDDUhlxl9tLjTiSlaFjKVA8EEdxQELrAeJZGkoG4qnwto9cSWj/cCfyqFU1Ot9+v17tYdkJTMQibBBJDzYjs+dsdnE5PA+ocHnBG5idZmp3hWO3XK8Lgr2ZjOeK1FVjBCVOuBAUBxhJJGalbDdYsydOjpts+3zch6Q1La27sgJCgpJUhXCQPKT0oCuvTo1yiQJsF1Lsd/UjK21p7jA/t9R2ruQ87YZd4tUYBJlLEm2A9N7ytqxjvtcO8+y/au68O6dsi7bHnNNtfPXIKjpTwPmTlW88jv191D1qZkQIj8qLNkR23JEPeWHSPM1uThWPuODQFQRa0xdYmDDt0OW1HscdtIluY2gOujP0KyT3qP1FI+VvmokvQYy4UhmLHkynvMmGlSFgOKRjzIB64Ix3wMkWWzmyawhtaghokYfb8EOB1xlZQlSvKQlQ4yT+tLncLJa7g9EEVybdJrADkOMguuutpBSCoE4SnkjKiAfWgOG7WqdbCzPhsMXmNHtwiSIspW1xaE8laFEEZUOqTgHA5pZlRLnrCa6GEqiv2SC4ht1H7pW8RkH8q5JEmz29poXTTl9t0INpjl1avEaKOdqHPCdXlIyR5hjnHSrm1AiszFzWmUpkONIZUsd0JJKU49io/rQFT0dZrbPst6jyYTC23rpcGV/hgEoLyxtyOg/yrfpBMqbKfauzgkO2F1UJp3u6ralXin0VsUlP33+tSel7hZpZukeyAARZ7qJIB6vE7lqHJ4JJ/MGtM27WvT15agMwpLk+7qXI2RkA+KpCUhSiVKAHlA/SgOe4EyviJBgzUpVCatq5UZCxkLfDiUlX3SkjH85PavV8CI2stOuQvJKlrealJQP62OlpRyv+Vfh4J6FWP3jlJvlnuFwbtlxiTI9xQhT8Zl5stuL2g5LS0nBOMjyqz61u0hLst4iG8WfxHFOFTLjskqU8nafoVuJKfXHvmgIv4VR3BpGyvKt8JtBhJxIbXl1X3GwYz/Mau9Q1klW1h92w2plaG7Y2hCglP4be4ZCNxPKsc47Aj1FTNAKUpQCq18SJ79s0PepcNRQ+iMQhY6p3EJyPtmrLXJdrdHu1slW+YkqYlNKacA4OFDHHvQEZoW3x7bo+zxoqAlsRG1nA+pSkhSj9ySTU7gfnVL0yq+aXgNWa522Tc48UbIs+GUErbH0haFKBSoDjuOKkZlyv0i2XJyBZFx3gwUwhIeRvcdORlSQSEpHB5OTzwO4FP1cu3ap/pAl2Upt+Gn5W2FLa/I82QtbiVJHdYCP+2fzueir8NS6ThXM8PONlD6OhQ6nhQ/Uf21I2G2ptFmh29C1LEdlKCsnJWrHmUfcnJ/Oq1pmz3Kxaw1CyiMTYrgUy4zgUnDTxGHE4znk8+nA96A0/BL/AIb2v7u/+6q0fCI/Ps6gvUk750y7PIcWeoQjGxA9hk14+H4v+l9IQ7VK0vOekM7yotSI+DlRPdz3rotVsu+lbvOm223LmWi7OCU/BS6gPw31fXjJwtJ9AeMce4Fvu9yg2iEuXc30MRUlKVLWCRknAH5kiuHWF3/Y9heebcCJLxEeMSCfxV8JOByQOVH2Sar+u0XPVenl2m22Sc08680suSy22hASsKOTuJPTsDU09BmztYxX5DG22W6KVsLJB8SSvykgdRtQCPfefSgKVaJNr0xr+3tWl8m23mKmI/lpSdslseRZJAyVjI++TUnriY5A+IulJLMORNU3GmnwI23eobU5xuIB+2c+lTvxGsL2oNKSokLIntFMiGoHBDqDkYPYnkZ96jVwLzcdV6PvEu3lj5aJIE4b0nwXFoSMdeckHpQGqzK/p1erRqhrbGttt8UMMlQU+t5Q2qDgHCAB2yTzXDelv6A1Y5Ot0Uv27USvD+XBCUtTv3D7BeeT7Z9Kk5FluWntYJu+nYxkW26KCbrBSpKdi+z6dxHPYgdfft0fEWzz7ynT/wCzo5d+UvDEl7zAbW05yeev2oCe09aU2e2IjFwvSFKLsl9XV51RytZ+56DsMDtUnSlAKUpQClKUBjA9KzSlAKUpQClKUAxSlKAUpSgMYFZpSgFKUoBSlKA//9k="/>
          <p:cNvSpPr>
            <a:spLocks noChangeAspect="1" noChangeArrowheads="1"/>
          </p:cNvSpPr>
          <p:nvPr/>
        </p:nvSpPr>
        <p:spPr bwMode="auto">
          <a:xfrm>
            <a:off x="1492250" y="-136525"/>
            <a:ext cx="12573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11" name="AutoShape 12" descr="data:image/jpeg;base64,/9j/4AAQSkZJRgABAQAAAQABAAD/2wCEAAkGBggGBQkIBwgKCQkKDRYODQwMGSIfGRAgHxwgICooKigqJzIqIyQvJCQqIjs1JjMsNjAsJCI4QTA0Oi8rLDUBCQoKDQsNGQ4OGTUkHiQ1NTU1NTU1NDA1NTUvNTU0NjU1KjQ0LCouNSw1LSwtLDU0NSwpLCw1LDUsLCwvLjA0Kv/AABEIADAAYgMBIgACEQEDEQH/xAAbAAACAgMBAAAAAAAAAAAAAAAFBgAEAgMHAf/EADsQAAEDAwIDBQUFBgcAAAAAAAECAwQABREGIQcSMRNBUWFxFCKBkbEVIzKhwRY1QnXR8DZDUlNidLL/xAAZAQADAQEBAAAAAAAAAAAAAAAAAgQDAQX/xAAnEQABBAIABQQDAQAAAAAAAAABAAIDERIhBBNBobExMlFxkcHRIv/aAAwDAQACEQMRAD8A7jUqUPvl7iaftL0+csIbbGw71HuA866ASaC4SALK037UkSwqhtvnmfmyG47LQ6kqUBn0Gc1ybTWp3dI/tRcGY6JS/bGmghasAZU9v0PhQ9263K/67s11uKFttyZzXsyT0CQ4kbf3vVWT+59T/wAyY+r9etFw4Y3F27q/yvMknL3ZDVX4XeNOXNy86bt9weQltyUwh1SEdEkjNEa5ZZOKUCz6ctdsjQpc+THiNpdDI2SQBn1pp0vxFtOp5Jit9pEmD/If2J9Kgkge0k1pWsmY6he01VKS7/xUtNnnmFGaeuMlJwpMcbJP6/CvbBxRtN5nphSGnrdJWeVCJAwFHwz3fGl5EmOVaTc5l1ac6lISuMNnbmSmFx5KSwvs05A+8UFcu3h8aE6e4kXF3XMm2zx7Qy9JUywEAANAKO58dhTDhpKJr0SniI7AtdTqUi3fi1aoNwXDgRpFydQSFGONhj6/CqyuNNoTCLhhSw+lYSuOQMgYO/hXBw8pF4rpnjGrXQ6lV7dNRcrZGmNpUlEllDqUq6gKAP61KxIrS1BsWFnKlMworsmS4lpllJWtauiQK5G7Id4paoLshwxNOW9QypZ5QrPmf4lfkPWiWtnb1re/M6ftkV9i1IcHbyXAQl0jv80p7vFW/QA0y3Dh5bJujm7C2XGGmvfQ4g9VeKh0V8asjxhAJP8Ao9h/VM/KU0Bod0q8Qo7MXXekGIyEtstutpQlPQDtUUlSP3Pqf+ZMfV+iv7Nalt+rrNEuLciXHgS2uxdHvJSjtEnY9QNuh6VqfsF1VatRIFvk8z1wZW2OU+8AXtx8x86ujxY0C79PKjfk8k1Xr4XUOHNohQNEW51hhAdlMJeecI3WpQz1/IeVLfGO0RY0CJeYwEech4NFxvYrBB8O8dfTNVbTqjWGl7XDjv6d9qhJjtpYCchSQEgbkA795BAxWX2HqTiTdWXtQMG12ljJQynqcjrv1Pmeg7tzUrWlkpkc7X32VDnB8fLaNorw+s6bdw/NytsVmXdZTancuH8Z7hnux9aC2XTqmnHtZa/5m+zcCm4y07g82ASkeB6D4mtkIas4auvRI8D7XtJWVtYzlOfMdPMYO9eS2NV8TJUePNhfY9obWFrz1V891Hw2AGabeTnZCj1618JdYgUbHTpfyh3C22Qr3re5zJLYfSwVvMBY2ytw4OPHH1ocJrsBGuHY55XFPlvmH8IU+QfyNNHCezS7VqW9B+I+wxy8jSnB+IBZx67YrXpTSrtyvWrolzivMxpy19m4oYz94ogj02NaOkaHuJOtJGxuwaK3v9pt4e2KDatIQlx2kF2S0l113G6yf0pb40WSGLGxdUNJblJeDJUkfjBB6+mKqW6frDh42ba9a/teA2T2DiCdh5EA7eRG3jVHVc7WGq7C57ZYwxCLyFNNoB5wQFfMH0GNqxYxwm5mQq/lavc0xYY7+l1HS3+EbR/0Wf8AwmpWWm2ls6WtTTqShxENlKkq6ghAqVA/3FVs9oRKg9z1Am33RqL2RWgpy6sZ9zP4e7G58aMV4UpOcpBz1pU6VX9WyW0gMoYfcKS4Ut590BJVj12x5eFWW9SSH5LqEoYbDPRKycv++pOE+fu/M0YnFMS3Sn2m0BbbS1jbqQCaVXNUSbe04LkI7L/ZuIihwDLjuEFCRg4Klc2wTuR5g0IRKJqwSpsJopZS1JYbWpzm2SpSHFcvqOUee9esagkNqPtojpR2jrYWCQMoHn40Ja1DPPtDC4rSnnXFiI2lAOeV5aCcA7hKU5Od8+tFbZqSLdHZjCnI3tDSA6iMcc6Ry75HXZWU/ChCqL1fNSgkxW0c6glBVnbfB9fyoxc7q7Ds6H46UPPrdaa5R3Fakj9c0sHWBVDjuKn292M46lDsk8qUIJG6Mk8uQfj3das3TUT9pjvkmLFTHkobffXhKSVnKTknlHuAHfvUKEK6/qeVGcd5mG1lpwslgZ7QkNc/Nj/T3enf3Vi7qiQzJLPPCcCUFztkk8q9s8o/5f1FVl6vjH2lKrjAZdjyEpffyklhooCgs79FEhIJ294ViLrd32JDkViKW47XMhS0gBRPNhQHX3sA+GDQhGbhqIQpcNrsSUvAKeJz90FbDu8dt8VQZ1a/IdZYLTEd5YbK1OE8qQsOkHzBCPmT4VRlavkImth1ceHGccS2VPlKdxsd1bbq2FbH9QTHGJTXIyhxuLJlNL5MpWGlAAeu5B+BFCFZa1w4tlCjYrkslIPM0nKT6HvHhUowiHcShOLmBt/tpqUIX//Z"/>
          <p:cNvSpPr>
            <a:spLocks noChangeAspect="1" noChangeArrowheads="1"/>
          </p:cNvSpPr>
          <p:nvPr/>
        </p:nvSpPr>
        <p:spPr bwMode="auto">
          <a:xfrm>
            <a:off x="14922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243" y="3692921"/>
            <a:ext cx="839862" cy="78107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509" y="1696707"/>
            <a:ext cx="1132931" cy="52114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43" y="3059314"/>
            <a:ext cx="1300327" cy="4992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494" y="3569928"/>
            <a:ext cx="797915" cy="9645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449" y="5992701"/>
            <a:ext cx="1306637" cy="56605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509" y="2217855"/>
            <a:ext cx="1118997" cy="6286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754" y="5355344"/>
            <a:ext cx="1323598" cy="6176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494" y="5949325"/>
            <a:ext cx="822960" cy="82296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3" y="0"/>
            <a:ext cx="9385754" cy="6858000"/>
          </a:xfrm>
          <a:prstGeom prst="rect">
            <a:avLst/>
          </a:prstGeom>
        </p:spPr>
      </p:pic>
      <p:pic>
        <p:nvPicPr>
          <p:cNvPr id="1026" name="Picture 2" descr="Olds College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2216" y="5322998"/>
            <a:ext cx="1459784" cy="54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233" y="3042214"/>
            <a:ext cx="836872" cy="4900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844" y="2311379"/>
            <a:ext cx="866659" cy="53512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79034" y="219796"/>
            <a:ext cx="84082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 smtClean="0">
                <a:solidFill>
                  <a:schemeClr val="bg1"/>
                </a:solidFill>
                <a:latin typeface="+mn-lt"/>
              </a:rPr>
              <a:t>Our Pride:</a:t>
            </a: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Profitable, No Debt, Invest in R &amp; D</a:t>
            </a: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Successful Research and Development Collaborations</a:t>
            </a:r>
            <a:endParaRPr lang="en-CA" sz="2800" dirty="0" smtClean="0">
              <a:solidFill>
                <a:schemeClr val="bg1"/>
              </a:solidFill>
              <a:latin typeface="+mn-lt"/>
            </a:endParaRP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Curriculum  &gt;40 grad students  -  450+ publications</a:t>
            </a:r>
          </a:p>
          <a:p>
            <a:r>
              <a:rPr lang="en-CA" sz="2800" dirty="0" smtClean="0">
                <a:solidFill>
                  <a:schemeClr val="bg1"/>
                </a:solidFill>
                <a:latin typeface="+mn-lt"/>
              </a:rPr>
              <a:t>Employee Participation in our success</a:t>
            </a:r>
          </a:p>
          <a:p>
            <a:endParaRPr lang="en-CA" sz="4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34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/>
          <p:cNvSpPr txBox="1">
            <a:spLocks/>
          </p:cNvSpPr>
          <p:nvPr/>
        </p:nvSpPr>
        <p:spPr>
          <a:xfrm>
            <a:off x="1981200" y="1001496"/>
            <a:ext cx="8382000" cy="470260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buFontTx/>
              <a:buNone/>
            </a:pPr>
            <a:endParaRPr lang="en-C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ontent Placeholder 6"/>
          <p:cNvSpPr txBox="1">
            <a:spLocks/>
          </p:cNvSpPr>
          <p:nvPr/>
        </p:nvSpPr>
        <p:spPr>
          <a:xfrm>
            <a:off x="1276815" y="1307595"/>
            <a:ext cx="4438185" cy="424281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CA" sz="4000" dirty="0" smtClean="0"/>
              <a:t>Vision </a:t>
            </a:r>
          </a:p>
          <a:p>
            <a:pPr marL="0" indent="0">
              <a:buFont typeface="Arial" charset="0"/>
              <a:buNone/>
            </a:pPr>
            <a:r>
              <a:rPr lang="en-CA" sz="4000" dirty="0" smtClean="0"/>
              <a:t>Competitive </a:t>
            </a:r>
            <a:r>
              <a:rPr lang="en-CA" sz="4000" dirty="0" smtClean="0"/>
              <a:t>Edge</a:t>
            </a:r>
          </a:p>
          <a:p>
            <a:pPr marL="0" indent="0">
              <a:buFont typeface="Arial" charset="0"/>
              <a:buNone/>
            </a:pPr>
            <a:r>
              <a:rPr lang="en-CA" sz="4000" dirty="0" smtClean="0"/>
              <a:t>Customer Focus</a:t>
            </a:r>
          </a:p>
          <a:p>
            <a:pPr marL="0" indent="0">
              <a:buNone/>
            </a:pPr>
            <a:r>
              <a:rPr lang="en-CA" sz="4000" dirty="0"/>
              <a:t>Manage Cash</a:t>
            </a:r>
          </a:p>
          <a:p>
            <a:pPr marL="0" indent="0">
              <a:buFont typeface="Arial" charset="0"/>
              <a:buNone/>
            </a:pPr>
            <a:r>
              <a:rPr lang="en-CA" sz="4000" dirty="0" smtClean="0"/>
              <a:t>Work Hard</a:t>
            </a:r>
          </a:p>
          <a:p>
            <a:pPr marL="0" indent="0">
              <a:buFont typeface="Arial" charset="0"/>
              <a:buNone/>
            </a:pPr>
            <a:endParaRPr lang="en-CA" dirty="0" smtClean="0"/>
          </a:p>
          <a:p>
            <a:pPr marL="0" indent="0">
              <a:buFont typeface="Arial" charset="0"/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7099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79" y="1"/>
            <a:ext cx="10835639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381000"/>
            <a:ext cx="4691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 smtClean="0">
                <a:solidFill>
                  <a:schemeClr val="bg1"/>
                </a:solidFill>
                <a:latin typeface="+mn-lt"/>
              </a:rPr>
              <a:t>Build a Great Team!</a:t>
            </a:r>
            <a:endParaRPr lang="en-CA" sz="4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049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16" y="1371600"/>
            <a:ext cx="6896100" cy="5486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031" y="3427476"/>
            <a:ext cx="1011938" cy="3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4916" y="-39506"/>
            <a:ext cx="6120969" cy="1447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3200" dirty="0" smtClean="0">
                <a:solidFill>
                  <a:schemeClr val="bg1">
                    <a:lumMod val="95000"/>
                  </a:schemeClr>
                </a:solidFill>
              </a:rPr>
              <a:t>Remember what’s important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2813"/>
            <a:ext cx="6096000" cy="68605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6000" y="5562600"/>
            <a:ext cx="6096000" cy="1295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200" dirty="0" smtClean="0">
                <a:solidFill>
                  <a:schemeClr val="bg1">
                    <a:lumMod val="95000"/>
                  </a:schemeClr>
                </a:solidFill>
              </a:rPr>
              <a:t>Advance the next </a:t>
            </a:r>
            <a:r>
              <a:rPr lang="en-CA" sz="3200" dirty="0" smtClean="0">
                <a:solidFill>
                  <a:schemeClr val="bg1">
                    <a:lumMod val="95000"/>
                  </a:schemeClr>
                </a:solidFill>
              </a:rPr>
              <a:t>generation</a:t>
            </a:r>
            <a:endParaRPr lang="en-CA" sz="32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5869" y="1186934"/>
            <a:ext cx="238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Kabul Afghanistan 2013</a:t>
            </a:r>
            <a:endParaRPr lang="en-CA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570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31B92696-4E36-40EC-83D9-7496F411BB93" descr="ADAA08F8-CE77-4D56-9D6C-A84FB3D1AF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772400" y="0"/>
            <a:ext cx="44196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039100" y="228600"/>
            <a:ext cx="40005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sz="3600" dirty="0" smtClean="0">
              <a:solidFill>
                <a:schemeClr val="bg1"/>
              </a:solidFill>
              <a:latin typeface="+mn-lt"/>
            </a:endParaRPr>
          </a:p>
          <a:p>
            <a:endParaRPr lang="en-CA" sz="3600" dirty="0">
              <a:solidFill>
                <a:schemeClr val="bg1"/>
              </a:solidFill>
              <a:latin typeface="+mn-lt"/>
            </a:endParaRPr>
          </a:p>
          <a:p>
            <a:r>
              <a:rPr lang="en-CA" sz="3200" dirty="0" smtClean="0">
                <a:solidFill>
                  <a:schemeClr val="bg1"/>
                </a:solidFill>
                <a:latin typeface="+mn-lt"/>
              </a:rPr>
              <a:t>Make Mistakes</a:t>
            </a:r>
          </a:p>
          <a:p>
            <a:r>
              <a:rPr lang="en-CA" sz="3200" dirty="0" smtClean="0">
                <a:solidFill>
                  <a:schemeClr val="bg1"/>
                </a:solidFill>
                <a:latin typeface="+mn-lt"/>
              </a:rPr>
              <a:t>Take Risks</a:t>
            </a:r>
          </a:p>
          <a:p>
            <a:r>
              <a:rPr lang="en-CA" sz="3200" dirty="0" smtClean="0">
                <a:solidFill>
                  <a:schemeClr val="bg1"/>
                </a:solidFill>
                <a:latin typeface="+mn-lt"/>
              </a:rPr>
              <a:t>Learn Something New </a:t>
            </a:r>
          </a:p>
          <a:p>
            <a:endParaRPr lang="en-CA" sz="3200" dirty="0" smtClean="0">
              <a:solidFill>
                <a:schemeClr val="bg1"/>
              </a:solidFill>
              <a:latin typeface="+mn-lt"/>
            </a:endParaRPr>
          </a:p>
          <a:p>
            <a:endParaRPr lang="en-CA" sz="3200" dirty="0" smtClean="0">
              <a:solidFill>
                <a:schemeClr val="bg1"/>
              </a:solidFill>
              <a:latin typeface="+mn-lt"/>
            </a:endParaRPr>
          </a:p>
          <a:p>
            <a:r>
              <a:rPr lang="en-CA" sz="3200" dirty="0" smtClean="0">
                <a:solidFill>
                  <a:schemeClr val="bg1"/>
                </a:solidFill>
                <a:latin typeface="+mn-lt"/>
              </a:rPr>
              <a:t>Love </a:t>
            </a:r>
            <a:r>
              <a:rPr lang="en-CA" sz="3200" dirty="0" smtClean="0">
                <a:solidFill>
                  <a:schemeClr val="bg1"/>
                </a:solidFill>
                <a:latin typeface="+mn-lt"/>
              </a:rPr>
              <a:t>What You </a:t>
            </a:r>
            <a:r>
              <a:rPr lang="en-CA" sz="3200" dirty="0" smtClean="0">
                <a:solidFill>
                  <a:schemeClr val="bg1"/>
                </a:solidFill>
                <a:latin typeface="+mn-lt"/>
              </a:rPr>
              <a:t>Do!</a:t>
            </a:r>
          </a:p>
          <a:p>
            <a:endParaRPr lang="en-CA" sz="3200" dirty="0" smtClean="0">
              <a:solidFill>
                <a:schemeClr val="bg1"/>
              </a:solidFill>
              <a:latin typeface="+mn-lt"/>
            </a:endParaRPr>
          </a:p>
          <a:p>
            <a:endParaRPr lang="en-CA" sz="3600" dirty="0">
              <a:solidFill>
                <a:schemeClr val="bg1"/>
              </a:solidFill>
              <a:latin typeface="+mn-lt"/>
            </a:endParaRPr>
          </a:p>
          <a:p>
            <a:r>
              <a:rPr lang="en-CA" sz="3600" dirty="0" smtClean="0">
                <a:solidFill>
                  <a:schemeClr val="bg1"/>
                </a:solidFill>
                <a:latin typeface="+mn-lt"/>
              </a:rPr>
              <a:t>als@growsafe.com</a:t>
            </a:r>
            <a:endParaRPr lang="en-CA" sz="3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579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8.0&quot;&gt;&lt;object type=&quot;1&quot; unique_id=&quot;10001&quot;&gt;&lt;object type=&quot;2&quot; unique_id=&quot;40437&quot;&gt;&lt;object type=&quot;3&quot; unique_id=&quot;40439&quot;&gt;&lt;property id=&quot;20148&quot; value=&quot;5&quot;/&gt;&lt;property id=&quot;20300&quot; value=&quot;Slide 3 - &amp;quot;GrowSafe Systems&amp;quot;&quot;/&gt;&lt;property id=&quot;20307&quot; value=&quot;277&quot;/&gt;&lt;/object&gt;&lt;object type=&quot;3&quot; unique_id=&quot;40449&quot;&gt;&lt;property id=&quot;20148&quot; value=&quot;5&quot;/&gt;&lt;property id=&quot;20300&quot; value=&quot;Slide 7 - &amp;quot;2nd App - Feedlot - GrowSafe Beef®&amp;quot;&quot;/&gt;&lt;property id=&quot;20307&quot; value=&quot;282&quot;/&gt;&lt;/object&gt;&lt;object type=&quot;3&quot; unique_id=&quot;40452&quot;&gt;&lt;property id=&quot;20148&quot; value=&quot;5&quot;/&gt;&lt;property id=&quot;20300&quot; value=&quot;Slide 8 - &amp;quot;Software ‘Learning’ Algorithms&amp;quot;&quot;/&gt;&lt;property id=&quot;20307&quot; value=&quot;271&quot;/&gt;&lt;/object&gt;&lt;object type=&quot;3&quot; unique_id=&quot;40453&quot;&gt;&lt;property id=&quot;20148&quot; value=&quot;5&quot;/&gt;&lt;property id=&quot;20300&quot; value=&quot;Slide 9 - &amp;quot;Targets Health Outliers&amp;quot;&quot;/&gt;&lt;property id=&quot;20307&quot; value=&quot;272&quot;/&gt;&lt;/object&gt;&lt;object type=&quot;3&quot; unique_id=&quot;42533&quot;&gt;&lt;property id=&quot;20148&quot; value=&quot;5&quot;/&gt;&lt;property id=&quot;20300&quot; value=&quot;Slide 6 - &amp;quot;GrowSafe RFI Testing &amp;quot;&quot;/&gt;&lt;property id=&quot;20307&quot; value=&quot;423&quot;/&gt;&lt;/object&gt;&lt;object type=&quot;3&quot; unique_id=&quot;48270&quot;&gt;&lt;property id=&quot;20148&quot; value=&quot;5&quot;/&gt;&lt;property id=&quot;20300&quot; value=&quot;Slide 4 - &amp;quot;1st Application Seedstock&amp;quot;&quot;/&gt;&lt;property id=&quot;20307&quot; value=&quot;436&quot;/&gt;&lt;/object&gt;&lt;object type=&quot;3&quot; unique_id=&quot;48271&quot;&gt;&lt;property id=&quot;20148&quot; value=&quot;5&quot;/&gt;&lt;property id=&quot;20300&quot; value=&quot;Slide 5 - &amp;quot;Residual Feed Intake (RFI)&amp;quot;&quot;/&gt;&lt;property id=&quot;20307&quot; value=&quot;437&quot;/&gt;&lt;/object&gt;&lt;object type=&quot;3&quot; unique_id=&quot;50762&quot;&gt;&lt;property id=&quot;20148&quot; value=&quot;5&quot;/&gt;&lt;property id=&quot;20300&quot; value=&quot;Slide 2 - &amp;quot;Beef Industry&amp;quot;&quot;/&gt;&lt;property id=&quot;20307&quot; value=&quot;451&quot;/&gt;&lt;/object&gt;&lt;object type=&quot;3&quot; unique_id=&quot;141270&quot;&gt;&lt;property id=&quot;20148&quot; value=&quot;5&quot;/&gt;&lt;property id=&quot;20300&quot; value=&quot;Slide 12&quot;/&gt;&lt;property id=&quot;20307&quot; value=&quot;453&quot;/&gt;&lt;/object&gt;&lt;object type=&quot;3&quot; unique_id=&quot;141271&quot;&gt;&lt;property id=&quot;20148&quot; value=&quot;5&quot;/&gt;&lt;property id=&quot;20300&quot; value=&quot;Slide 14&quot;/&gt;&lt;property id=&quot;20307&quot; value=&quot;454&quot;/&gt;&lt;/object&gt;&lt;object type=&quot;3&quot; unique_id=&quot;141272&quot;&gt;&lt;property id=&quot;20148&quot; value=&quot;5&quot;/&gt;&lt;property id=&quot;20300&quot; value=&quot;Slide 15&quot;/&gt;&lt;property id=&quot;20307&quot; value=&quot;455&quot;/&gt;&lt;/object&gt;&lt;object type=&quot;3&quot; unique_id=&quot;141274&quot;&gt;&lt;property id=&quot;20148&quot; value=&quot;5&quot;/&gt;&lt;property id=&quot;20300&quot; value=&quot;Slide 1&quot;/&gt;&lt;property id=&quot;20307&quot; value=&quot;456&quot;/&gt;&lt;/object&gt;&lt;object type=&quot;3&quot; unique_id=&quot;141628&quot;&gt;&lt;property id=&quot;20148&quot; value=&quot;5&quot;/&gt;&lt;property id=&quot;20300&quot; value=&quot;Slide 10 - &amp;quot;Unprecedented ability in real-time to:&amp;quot;&quot;/&gt;&lt;property id=&quot;20307&quot; value=&quot;457&quot;/&gt;&lt;/object&gt;&lt;object type=&quot;3&quot; unique_id=&quot;141697&quot;&gt;&lt;property id=&quot;20148&quot; value=&quot;5&quot;/&gt;&lt;property id=&quot;20300&quot; value=&quot;Slide 13&quot;/&gt;&lt;property id=&quot;20307&quot; value=&quot;458&quot;/&gt;&lt;/object&gt;&lt;object type=&quot;3&quot; unique_id=&quot;142567&quot;&gt;&lt;property id=&quot;20148&quot; value=&quot;5&quot;/&gt;&lt;property id=&quot;20300&quot; value=&quot;Slide 11&quot;/&gt;&lt;property id=&quot;20307&quot; value=&quot;460&quot;/&gt;&lt;/object&gt;&lt;/object&gt;&lt;object type=&quot;8&quot; unique_id=&quot;40501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PowerPoint_Template_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459</Words>
  <Application>Microsoft Office PowerPoint</Application>
  <PresentationFormat>Widescreen</PresentationFormat>
  <Paragraphs>121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Wingdings</vt:lpstr>
      <vt:lpstr>Bebas</vt:lpstr>
      <vt:lpstr>Arial</vt:lpstr>
      <vt:lpstr>NeoSansIntel</vt:lpstr>
      <vt:lpstr>Franchise</vt:lpstr>
      <vt:lpstr>OldSansBlack</vt:lpstr>
      <vt:lpstr>NeoSansIntel-Medium</vt:lpstr>
      <vt:lpstr>Calibri</vt:lpstr>
      <vt:lpstr>Wingdings 3</vt:lpstr>
      <vt:lpstr>Adobe Gothic Std B</vt:lpstr>
      <vt:lpstr>PowerPoint_Template_2012</vt:lpstr>
      <vt:lpstr>1_Custom Design</vt:lpstr>
      <vt:lpstr>PowerPoint Presentation</vt:lpstr>
      <vt:lpstr>Beef Industry</vt:lpstr>
      <vt:lpstr>GrowSafe Systems</vt:lpstr>
      <vt:lpstr>1st Application Seedstock</vt:lpstr>
      <vt:lpstr>Residual Feed Intake (RFI)</vt:lpstr>
      <vt:lpstr>GrowSafe RFI Testing </vt:lpstr>
      <vt:lpstr>2nd App - Feedlot - GrowSafe Beef®</vt:lpstr>
      <vt:lpstr>Software ‘Learning’ Algorithms</vt:lpstr>
      <vt:lpstr>Targets Health Outliers</vt:lpstr>
      <vt:lpstr>Unprecedented ability in real-time to: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2013-10-09T04:12:52Z</dcterms:created>
  <dcterms:modified xsi:type="dcterms:W3CDTF">2014-04-27T21:24:01Z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5552420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D6.0.4</vt:lpwstr>
  </property>
</Properties>
</file>